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8"/>
  </p:notesMasterIdLst>
  <p:sldIdLst>
    <p:sldId id="256" r:id="rId3"/>
    <p:sldId id="258" r:id="rId4"/>
    <p:sldId id="260" r:id="rId5"/>
    <p:sldId id="261" r:id="rId6"/>
    <p:sldId id="257" r:id="rId7"/>
    <p:sldId id="259" r:id="rId8"/>
    <p:sldId id="262" r:id="rId9"/>
    <p:sldId id="263" r:id="rId10"/>
    <p:sldId id="411" r:id="rId11"/>
    <p:sldId id="412" r:id="rId12"/>
    <p:sldId id="264" r:id="rId13"/>
    <p:sldId id="281" r:id="rId14"/>
    <p:sldId id="421" r:id="rId15"/>
    <p:sldId id="414" r:id="rId16"/>
    <p:sldId id="41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30DB53-115A-014F-8DBE-AAE2613AE672}" v="538" dt="2024-03-05T04:35:32.5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4648"/>
  </p:normalViewPr>
  <p:slideViewPr>
    <p:cSldViewPr snapToGrid="0">
      <p:cViewPr varScale="1">
        <p:scale>
          <a:sx n="117" d="100"/>
          <a:sy n="117" d="100"/>
        </p:scale>
        <p:origin x="21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2F7622-00FE-F246-8BBE-37226BB0C9A1}" type="datetimeFigureOut">
              <a:rPr lang="en-US" smtClean="0"/>
              <a:t>3/21/24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6FF3A-7D82-8A40-94EB-4E9DD2DEBB15}" type="slidenum">
              <a:rPr lang="en-US" smtClean="0"/>
              <a:t>‹#›</a:t>
            </a:fld>
            <a:endParaRPr lang="en-US"/>
          </a:p>
        </p:txBody>
      </p:sp>
    </p:spTree>
    <p:extLst>
      <p:ext uri="{BB962C8B-B14F-4D97-AF65-F5344CB8AC3E}">
        <p14:creationId xmlns:p14="http://schemas.microsoft.com/office/powerpoint/2010/main" val="32275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greaterlouisvilleproject.org</a:t>
            </a:r>
            <a:r>
              <a:rPr lang="en-US" dirty="0"/>
              <a:t>/food-security/</a:t>
            </a:r>
          </a:p>
          <a:p>
            <a:endParaRPr lang="en-US" dirty="0"/>
          </a:p>
        </p:txBody>
      </p:sp>
      <p:sp>
        <p:nvSpPr>
          <p:cNvPr id="4" name="Slide Number Placeholder 3"/>
          <p:cNvSpPr>
            <a:spLocks noGrp="1"/>
          </p:cNvSpPr>
          <p:nvPr>
            <p:ph type="sldNum" sz="quarter" idx="5"/>
          </p:nvPr>
        </p:nvSpPr>
        <p:spPr/>
        <p:txBody>
          <a:bodyPr/>
          <a:lstStyle/>
          <a:p>
            <a:fld id="{4756FF3A-7D82-8A40-94EB-4E9DD2DEBB15}" type="slidenum">
              <a:rPr lang="en-US" smtClean="0"/>
              <a:t>2</a:t>
            </a:fld>
            <a:endParaRPr lang="en-US"/>
          </a:p>
        </p:txBody>
      </p:sp>
    </p:spTree>
    <p:extLst>
      <p:ext uri="{BB962C8B-B14F-4D97-AF65-F5344CB8AC3E}">
        <p14:creationId xmlns:p14="http://schemas.microsoft.com/office/powerpoint/2010/main" val="1188043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put a photo of our new kitchen here</a:t>
            </a:r>
          </a:p>
          <a:p>
            <a:endParaRPr lang="en-US" dirty="0"/>
          </a:p>
        </p:txBody>
      </p:sp>
      <p:sp>
        <p:nvSpPr>
          <p:cNvPr id="4" name="Slide Number Placeholder 3"/>
          <p:cNvSpPr>
            <a:spLocks noGrp="1"/>
          </p:cNvSpPr>
          <p:nvPr>
            <p:ph type="sldNum" sz="quarter" idx="5"/>
          </p:nvPr>
        </p:nvSpPr>
        <p:spPr/>
        <p:txBody>
          <a:bodyPr/>
          <a:lstStyle/>
          <a:p>
            <a:fld id="{4756FF3A-7D82-8A40-94EB-4E9DD2DEBB15}" type="slidenum">
              <a:rPr lang="en-US" smtClean="0"/>
              <a:t>3</a:t>
            </a:fld>
            <a:endParaRPr lang="en-US"/>
          </a:p>
        </p:txBody>
      </p:sp>
    </p:spTree>
    <p:extLst>
      <p:ext uri="{BB962C8B-B14F-4D97-AF65-F5344CB8AC3E}">
        <p14:creationId xmlns:p14="http://schemas.microsoft.com/office/powerpoint/2010/main" val="302206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6FF3A-7D82-8A40-94EB-4E9DD2DEBB15}" type="slidenum">
              <a:rPr lang="en-US" smtClean="0"/>
              <a:t>9</a:t>
            </a:fld>
            <a:endParaRPr lang="en-US"/>
          </a:p>
        </p:txBody>
      </p:sp>
    </p:spTree>
    <p:extLst>
      <p:ext uri="{BB962C8B-B14F-4D97-AF65-F5344CB8AC3E}">
        <p14:creationId xmlns:p14="http://schemas.microsoft.com/office/powerpoint/2010/main" val="3086721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6FF3A-7D82-8A40-94EB-4E9DD2DEBB15}" type="slidenum">
              <a:rPr lang="en-US" smtClean="0"/>
              <a:t>15</a:t>
            </a:fld>
            <a:endParaRPr lang="en-US"/>
          </a:p>
        </p:txBody>
      </p:sp>
    </p:spTree>
    <p:extLst>
      <p:ext uri="{BB962C8B-B14F-4D97-AF65-F5344CB8AC3E}">
        <p14:creationId xmlns:p14="http://schemas.microsoft.com/office/powerpoint/2010/main" val="1031968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306A2-F74A-AC84-00C6-934152C848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34005F-FC76-2055-B06B-88B520B0FA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7DDE5B-CB99-5922-27E9-D6A7504DF999}"/>
              </a:ext>
            </a:extLst>
          </p:cNvPr>
          <p:cNvSpPr>
            <a:spLocks noGrp="1"/>
          </p:cNvSpPr>
          <p:nvPr>
            <p:ph type="dt" sz="half" idx="10"/>
          </p:nvPr>
        </p:nvSpPr>
        <p:spPr/>
        <p:txBody>
          <a:bodyPr/>
          <a:lstStyle/>
          <a:p>
            <a:fld id="{A3D11B05-1EC8-9345-A20C-F253726F4CF1}" type="datetimeFigureOut">
              <a:rPr lang="en-US" smtClean="0"/>
              <a:t>3/21/24</a:t>
            </a:fld>
            <a:endParaRPr lang="en-US"/>
          </a:p>
        </p:txBody>
      </p:sp>
      <p:sp>
        <p:nvSpPr>
          <p:cNvPr id="5" name="Footer Placeholder 4">
            <a:extLst>
              <a:ext uri="{FF2B5EF4-FFF2-40B4-BE49-F238E27FC236}">
                <a16:creationId xmlns:a16="http://schemas.microsoft.com/office/drawing/2014/main" id="{FA8FAB07-18EB-B6ED-8BB8-EB2B81B85B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8304F0-B20D-0407-D00A-EE69ECCD572F}"/>
              </a:ext>
            </a:extLst>
          </p:cNvPr>
          <p:cNvSpPr>
            <a:spLocks noGrp="1"/>
          </p:cNvSpPr>
          <p:nvPr>
            <p:ph type="sldNum" sz="quarter" idx="12"/>
          </p:nvPr>
        </p:nvSpPr>
        <p:spPr/>
        <p:txBody>
          <a:bodyPr/>
          <a:lstStyle/>
          <a:p>
            <a:fld id="{1AFCDF27-D420-CF48-AF4E-CE98772E74C6}" type="slidenum">
              <a:rPr lang="en-US" smtClean="0"/>
              <a:t>‹#›</a:t>
            </a:fld>
            <a:endParaRPr lang="en-US"/>
          </a:p>
        </p:txBody>
      </p:sp>
    </p:spTree>
    <p:extLst>
      <p:ext uri="{BB962C8B-B14F-4D97-AF65-F5344CB8AC3E}">
        <p14:creationId xmlns:p14="http://schemas.microsoft.com/office/powerpoint/2010/main" val="4085014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64455-C180-A216-55FD-DEEB927FD0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9362D1-3312-E727-4A05-65DF952198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077298-072C-5A40-8BB0-1EB423FCA253}"/>
              </a:ext>
            </a:extLst>
          </p:cNvPr>
          <p:cNvSpPr>
            <a:spLocks noGrp="1"/>
          </p:cNvSpPr>
          <p:nvPr>
            <p:ph type="dt" sz="half" idx="10"/>
          </p:nvPr>
        </p:nvSpPr>
        <p:spPr/>
        <p:txBody>
          <a:bodyPr/>
          <a:lstStyle/>
          <a:p>
            <a:fld id="{A3D11B05-1EC8-9345-A20C-F253726F4CF1}" type="datetimeFigureOut">
              <a:rPr lang="en-US" smtClean="0"/>
              <a:t>3/21/24</a:t>
            </a:fld>
            <a:endParaRPr lang="en-US"/>
          </a:p>
        </p:txBody>
      </p:sp>
      <p:sp>
        <p:nvSpPr>
          <p:cNvPr id="5" name="Footer Placeholder 4">
            <a:extLst>
              <a:ext uri="{FF2B5EF4-FFF2-40B4-BE49-F238E27FC236}">
                <a16:creationId xmlns:a16="http://schemas.microsoft.com/office/drawing/2014/main" id="{81DDE18F-92B0-2A96-3E0F-5256876A79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19EDD1-D03F-EB63-785A-8B6C467F9BBC}"/>
              </a:ext>
            </a:extLst>
          </p:cNvPr>
          <p:cNvSpPr>
            <a:spLocks noGrp="1"/>
          </p:cNvSpPr>
          <p:nvPr>
            <p:ph type="sldNum" sz="quarter" idx="12"/>
          </p:nvPr>
        </p:nvSpPr>
        <p:spPr/>
        <p:txBody>
          <a:bodyPr/>
          <a:lstStyle/>
          <a:p>
            <a:fld id="{1AFCDF27-D420-CF48-AF4E-CE98772E74C6}" type="slidenum">
              <a:rPr lang="en-US" smtClean="0"/>
              <a:t>‹#›</a:t>
            </a:fld>
            <a:endParaRPr lang="en-US"/>
          </a:p>
        </p:txBody>
      </p:sp>
    </p:spTree>
    <p:extLst>
      <p:ext uri="{BB962C8B-B14F-4D97-AF65-F5344CB8AC3E}">
        <p14:creationId xmlns:p14="http://schemas.microsoft.com/office/powerpoint/2010/main" val="1553991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CF6080-A294-49C9-B3E9-197CBAF1F8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0B06ED-3998-309F-D06C-56938CCD54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8D5474-E553-321D-E701-B90B5DF2B1DA}"/>
              </a:ext>
            </a:extLst>
          </p:cNvPr>
          <p:cNvSpPr>
            <a:spLocks noGrp="1"/>
          </p:cNvSpPr>
          <p:nvPr>
            <p:ph type="dt" sz="half" idx="10"/>
          </p:nvPr>
        </p:nvSpPr>
        <p:spPr/>
        <p:txBody>
          <a:bodyPr/>
          <a:lstStyle/>
          <a:p>
            <a:fld id="{A3D11B05-1EC8-9345-A20C-F253726F4CF1}" type="datetimeFigureOut">
              <a:rPr lang="en-US" smtClean="0"/>
              <a:t>3/21/24</a:t>
            </a:fld>
            <a:endParaRPr lang="en-US"/>
          </a:p>
        </p:txBody>
      </p:sp>
      <p:sp>
        <p:nvSpPr>
          <p:cNvPr id="5" name="Footer Placeholder 4">
            <a:extLst>
              <a:ext uri="{FF2B5EF4-FFF2-40B4-BE49-F238E27FC236}">
                <a16:creationId xmlns:a16="http://schemas.microsoft.com/office/drawing/2014/main" id="{1837E14C-4C58-1C07-07A4-8CB3563DE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66DDB-A3C0-B502-A900-8B866C779F95}"/>
              </a:ext>
            </a:extLst>
          </p:cNvPr>
          <p:cNvSpPr>
            <a:spLocks noGrp="1"/>
          </p:cNvSpPr>
          <p:nvPr>
            <p:ph type="sldNum" sz="quarter" idx="12"/>
          </p:nvPr>
        </p:nvSpPr>
        <p:spPr/>
        <p:txBody>
          <a:bodyPr/>
          <a:lstStyle/>
          <a:p>
            <a:fld id="{1AFCDF27-D420-CF48-AF4E-CE98772E74C6}" type="slidenum">
              <a:rPr lang="en-US" smtClean="0"/>
              <a:t>‹#›</a:t>
            </a:fld>
            <a:endParaRPr lang="en-US"/>
          </a:p>
        </p:txBody>
      </p:sp>
    </p:spTree>
    <p:extLst>
      <p:ext uri="{BB962C8B-B14F-4D97-AF65-F5344CB8AC3E}">
        <p14:creationId xmlns:p14="http://schemas.microsoft.com/office/powerpoint/2010/main" val="29426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71127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72792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38894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64906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3/21/24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0083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3/21/24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53916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10761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28720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94306-542A-8AF6-6DAF-1C038D94C3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240CC-531B-6000-D023-A1E6A35E03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41A925-922C-CF12-CBA8-A86F10A146CB}"/>
              </a:ext>
            </a:extLst>
          </p:cNvPr>
          <p:cNvSpPr>
            <a:spLocks noGrp="1"/>
          </p:cNvSpPr>
          <p:nvPr>
            <p:ph type="dt" sz="half" idx="10"/>
          </p:nvPr>
        </p:nvSpPr>
        <p:spPr/>
        <p:txBody>
          <a:bodyPr/>
          <a:lstStyle/>
          <a:p>
            <a:fld id="{A3D11B05-1EC8-9345-A20C-F253726F4CF1}" type="datetimeFigureOut">
              <a:rPr lang="en-US" smtClean="0"/>
              <a:t>3/21/24</a:t>
            </a:fld>
            <a:endParaRPr lang="en-US"/>
          </a:p>
        </p:txBody>
      </p:sp>
      <p:sp>
        <p:nvSpPr>
          <p:cNvPr id="5" name="Footer Placeholder 4">
            <a:extLst>
              <a:ext uri="{FF2B5EF4-FFF2-40B4-BE49-F238E27FC236}">
                <a16:creationId xmlns:a16="http://schemas.microsoft.com/office/drawing/2014/main" id="{26FD8FB3-63B4-5ACE-BE71-52C2FAED37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325E6-8637-2CFC-6900-B0D7946B2710}"/>
              </a:ext>
            </a:extLst>
          </p:cNvPr>
          <p:cNvSpPr>
            <a:spLocks noGrp="1"/>
          </p:cNvSpPr>
          <p:nvPr>
            <p:ph type="sldNum" sz="quarter" idx="12"/>
          </p:nvPr>
        </p:nvSpPr>
        <p:spPr/>
        <p:txBody>
          <a:bodyPr/>
          <a:lstStyle/>
          <a:p>
            <a:fld id="{1AFCDF27-D420-CF48-AF4E-CE98772E74C6}" type="slidenum">
              <a:rPr lang="en-US" smtClean="0"/>
              <a:t>‹#›</a:t>
            </a:fld>
            <a:endParaRPr lang="en-US"/>
          </a:p>
        </p:txBody>
      </p:sp>
    </p:spTree>
    <p:extLst>
      <p:ext uri="{BB962C8B-B14F-4D97-AF65-F5344CB8AC3E}">
        <p14:creationId xmlns:p14="http://schemas.microsoft.com/office/powerpoint/2010/main" val="2952322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78582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21613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43118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084D4D2-5D49-4054-AA1B-368A1B3327F4}"/>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24619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099A82B-C20E-4792-A124-F342B1F3A636}"/>
              </a:ext>
            </a:extLst>
          </p:cNvPr>
          <p:cNvSpPr/>
          <p:nvPr userDrawn="1"/>
        </p:nvSpPr>
        <p:spPr>
          <a:xfrm>
            <a:off x="0" y="0"/>
            <a:ext cx="1219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8" name="Picture Placeholder 27">
            <a:extLst>
              <a:ext uri="{FF2B5EF4-FFF2-40B4-BE49-F238E27FC236}">
                <a16:creationId xmlns:a16="http://schemas.microsoft.com/office/drawing/2014/main" id="{A1F55C03-2F7D-40C7-B026-F06A5FFD34E6}"/>
              </a:ext>
            </a:extLst>
          </p:cNvPr>
          <p:cNvSpPr>
            <a:spLocks noGrp="1"/>
          </p:cNvSpPr>
          <p:nvPr>
            <p:ph type="pic" sz="quarter" idx="10"/>
          </p:nvPr>
        </p:nvSpPr>
        <p:spPr>
          <a:xfrm>
            <a:off x="5482421" y="922945"/>
            <a:ext cx="6945983" cy="5556147"/>
          </a:xfrm>
          <a:custGeom>
            <a:avLst/>
            <a:gdLst>
              <a:gd name="connsiteX0" fmla="*/ 36646 w 6480176"/>
              <a:gd name="connsiteY0" fmla="*/ 5118633 h 5183544"/>
              <a:gd name="connsiteX1" fmla="*/ 51044 w 6480176"/>
              <a:gd name="connsiteY1" fmla="*/ 5122255 h 5183544"/>
              <a:gd name="connsiteX2" fmla="*/ 0 w 6480176"/>
              <a:gd name="connsiteY2" fmla="*/ 5183544 h 5183544"/>
              <a:gd name="connsiteX3" fmla="*/ 0 w 6480176"/>
              <a:gd name="connsiteY3" fmla="*/ 5130249 h 5183544"/>
              <a:gd name="connsiteX4" fmla="*/ 36646 w 6480176"/>
              <a:gd name="connsiteY4" fmla="*/ 5118633 h 5183544"/>
              <a:gd name="connsiteX5" fmla="*/ 157163 w 6480176"/>
              <a:gd name="connsiteY5" fmla="*/ 5034318 h 5183544"/>
              <a:gd name="connsiteX6" fmla="*/ 112713 w 6480176"/>
              <a:gd name="connsiteY6" fmla="*/ 5074006 h 5183544"/>
              <a:gd name="connsiteX7" fmla="*/ 157163 w 6480176"/>
              <a:gd name="connsiteY7" fmla="*/ 5034318 h 5183544"/>
              <a:gd name="connsiteX8" fmla="*/ 0 w 6480176"/>
              <a:gd name="connsiteY8" fmla="*/ 4815243 h 5183544"/>
              <a:gd name="connsiteX9" fmla="*/ 0 w 6480176"/>
              <a:gd name="connsiteY9" fmla="*/ 4837468 h 5183544"/>
              <a:gd name="connsiteX10" fmla="*/ 0 w 6480176"/>
              <a:gd name="connsiteY10" fmla="*/ 4815243 h 5183544"/>
              <a:gd name="connsiteX11" fmla="*/ 1128713 w 6480176"/>
              <a:gd name="connsiteY11" fmla="*/ 4196118 h 5183544"/>
              <a:gd name="connsiteX12" fmla="*/ 792163 w 6480176"/>
              <a:gd name="connsiteY12" fmla="*/ 4459643 h 5183544"/>
              <a:gd name="connsiteX13" fmla="*/ 1128713 w 6480176"/>
              <a:gd name="connsiteY13" fmla="*/ 4196118 h 5183544"/>
              <a:gd name="connsiteX14" fmla="*/ 6469121 w 6480176"/>
              <a:gd name="connsiteY14" fmla="*/ 3862355 h 5183544"/>
              <a:gd name="connsiteX15" fmla="*/ 6469681 w 6480176"/>
              <a:gd name="connsiteY15" fmla="*/ 3862837 h 5183544"/>
              <a:gd name="connsiteX16" fmla="*/ 6469496 w 6480176"/>
              <a:gd name="connsiteY16" fmla="*/ 3863099 h 5183544"/>
              <a:gd name="connsiteX17" fmla="*/ 6464945 w 6480176"/>
              <a:gd name="connsiteY17" fmla="*/ 3862839 h 5183544"/>
              <a:gd name="connsiteX18" fmla="*/ 6435121 w 6480176"/>
              <a:gd name="connsiteY18" fmla="*/ 3858716 h 5183544"/>
              <a:gd name="connsiteX19" fmla="*/ 6452810 w 6480176"/>
              <a:gd name="connsiteY19" fmla="*/ 3862148 h 5183544"/>
              <a:gd name="connsiteX20" fmla="*/ 6464945 w 6480176"/>
              <a:gd name="connsiteY20" fmla="*/ 3862839 h 5183544"/>
              <a:gd name="connsiteX21" fmla="*/ 6453810 w 6480176"/>
              <a:gd name="connsiteY21" fmla="*/ 3864132 h 5183544"/>
              <a:gd name="connsiteX22" fmla="*/ 6421438 w 6480176"/>
              <a:gd name="connsiteY22" fmla="*/ 3866447 h 5183544"/>
              <a:gd name="connsiteX23" fmla="*/ 6435121 w 6480176"/>
              <a:gd name="connsiteY23" fmla="*/ 3858716 h 5183544"/>
              <a:gd name="connsiteX24" fmla="*/ 6480176 w 6480176"/>
              <a:gd name="connsiteY24" fmla="*/ 3847927 h 5183544"/>
              <a:gd name="connsiteX25" fmla="*/ 6480176 w 6480176"/>
              <a:gd name="connsiteY25" fmla="*/ 3879677 h 5183544"/>
              <a:gd name="connsiteX26" fmla="*/ 6475352 w 6480176"/>
              <a:gd name="connsiteY26" fmla="*/ 3867714 h 5183544"/>
              <a:gd name="connsiteX27" fmla="*/ 6469681 w 6480176"/>
              <a:gd name="connsiteY27" fmla="*/ 3862837 h 5183544"/>
              <a:gd name="connsiteX28" fmla="*/ 1302177 w 6480176"/>
              <a:gd name="connsiteY28" fmla="*/ 3772882 h 5183544"/>
              <a:gd name="connsiteX29" fmla="*/ 1352550 w 6480176"/>
              <a:gd name="connsiteY29" fmla="*/ 3791402 h 5183544"/>
              <a:gd name="connsiteX30" fmla="*/ 1266581 w 6480176"/>
              <a:gd name="connsiteY30" fmla="*/ 3831812 h 5183544"/>
              <a:gd name="connsiteX31" fmla="*/ 1255834 w 6480176"/>
              <a:gd name="connsiteY31" fmla="*/ 3796790 h 5183544"/>
              <a:gd name="connsiteX32" fmla="*/ 1302177 w 6480176"/>
              <a:gd name="connsiteY32" fmla="*/ 3772882 h 5183544"/>
              <a:gd name="connsiteX33" fmla="*/ 1466997 w 6480176"/>
              <a:gd name="connsiteY33" fmla="*/ 3546831 h 5183544"/>
              <a:gd name="connsiteX34" fmla="*/ 1544102 w 6480176"/>
              <a:gd name="connsiteY34" fmla="*/ 3605382 h 5183544"/>
              <a:gd name="connsiteX35" fmla="*/ 1658432 w 6480176"/>
              <a:gd name="connsiteY35" fmla="*/ 3650626 h 5183544"/>
              <a:gd name="connsiteX36" fmla="*/ 1762126 w 6480176"/>
              <a:gd name="connsiteY36" fmla="*/ 3602721 h 5183544"/>
              <a:gd name="connsiteX37" fmla="*/ 1762126 w 6480176"/>
              <a:gd name="connsiteY37" fmla="*/ 3616028 h 5183544"/>
              <a:gd name="connsiteX38" fmla="*/ 1591961 w 6480176"/>
              <a:gd name="connsiteY38" fmla="*/ 3765066 h 5183544"/>
              <a:gd name="connsiteX39" fmla="*/ 1429773 w 6480176"/>
              <a:gd name="connsiteY39" fmla="*/ 3778373 h 5183544"/>
              <a:gd name="connsiteX40" fmla="*/ 1413820 w 6480176"/>
              <a:gd name="connsiteY40" fmla="*/ 3754421 h 5183544"/>
              <a:gd name="connsiteX41" fmla="*/ 1352667 w 6480176"/>
              <a:gd name="connsiteY41" fmla="*/ 3631996 h 5183544"/>
              <a:gd name="connsiteX42" fmla="*/ 1328738 w 6480176"/>
              <a:gd name="connsiteY42" fmla="*/ 3610705 h 5183544"/>
              <a:gd name="connsiteX43" fmla="*/ 1466997 w 6480176"/>
              <a:gd name="connsiteY43" fmla="*/ 3546831 h 5183544"/>
              <a:gd name="connsiteX44" fmla="*/ 5522384 w 6480176"/>
              <a:gd name="connsiteY44" fmla="*/ 3416656 h 5183544"/>
              <a:gd name="connsiteX45" fmla="*/ 5551488 w 6480176"/>
              <a:gd name="connsiteY45" fmla="*/ 3451255 h 5183544"/>
              <a:gd name="connsiteX46" fmla="*/ 5511800 w 6480176"/>
              <a:gd name="connsiteY46" fmla="*/ 3507144 h 5183544"/>
              <a:gd name="connsiteX47" fmla="*/ 5466821 w 6480176"/>
              <a:gd name="connsiteY47" fmla="*/ 3464562 h 5183544"/>
              <a:gd name="connsiteX48" fmla="*/ 5522384 w 6480176"/>
              <a:gd name="connsiteY48" fmla="*/ 3416656 h 5183544"/>
              <a:gd name="connsiteX49" fmla="*/ 5251450 w 6480176"/>
              <a:gd name="connsiteY49" fmla="*/ 3410306 h 5183544"/>
              <a:gd name="connsiteX50" fmla="*/ 5349875 w 6480176"/>
              <a:gd name="connsiteY50" fmla="*/ 3485316 h 5183544"/>
              <a:gd name="connsiteX51" fmla="*/ 5251450 w 6480176"/>
              <a:gd name="connsiteY51" fmla="*/ 3410306 h 5183544"/>
              <a:gd name="connsiteX52" fmla="*/ 5377957 w 6480176"/>
              <a:gd name="connsiteY52" fmla="*/ 3146781 h 5183544"/>
              <a:gd name="connsiteX53" fmla="*/ 5573713 w 6480176"/>
              <a:gd name="connsiteY53" fmla="*/ 3310105 h 5183544"/>
              <a:gd name="connsiteX54" fmla="*/ 5431588 w 6480176"/>
              <a:gd name="connsiteY54" fmla="*/ 3272620 h 5183544"/>
              <a:gd name="connsiteX55" fmla="*/ 5377957 w 6480176"/>
              <a:gd name="connsiteY55" fmla="*/ 3146781 h 5183544"/>
              <a:gd name="connsiteX56" fmla="*/ 528853 w 6480176"/>
              <a:gd name="connsiteY56" fmla="*/ 2644734 h 5183544"/>
              <a:gd name="connsiteX57" fmla="*/ 577850 w 6480176"/>
              <a:gd name="connsiteY57" fmla="*/ 2665240 h 5183544"/>
              <a:gd name="connsiteX58" fmla="*/ 485775 w 6480176"/>
              <a:gd name="connsiteY58" fmla="*/ 2659948 h 5183544"/>
              <a:gd name="connsiteX59" fmla="*/ 528853 w 6480176"/>
              <a:gd name="connsiteY59" fmla="*/ 2644734 h 5183544"/>
              <a:gd name="connsiteX60" fmla="*/ 343996 w 6480176"/>
              <a:gd name="connsiteY60" fmla="*/ 2629719 h 5183544"/>
              <a:gd name="connsiteX61" fmla="*/ 436563 w 6480176"/>
              <a:gd name="connsiteY61" fmla="*/ 2657831 h 5183544"/>
              <a:gd name="connsiteX62" fmla="*/ 279400 w 6480176"/>
              <a:gd name="connsiteY62" fmla="*/ 2671060 h 5183544"/>
              <a:gd name="connsiteX63" fmla="*/ 343996 w 6480176"/>
              <a:gd name="connsiteY63" fmla="*/ 2629719 h 5183544"/>
              <a:gd name="connsiteX64" fmla="*/ 5077577 w 6480176"/>
              <a:gd name="connsiteY64" fmla="*/ 2281593 h 5183544"/>
              <a:gd name="connsiteX65" fmla="*/ 5106988 w 6480176"/>
              <a:gd name="connsiteY65" fmla="*/ 2303258 h 5183544"/>
              <a:gd name="connsiteX66" fmla="*/ 5088272 w 6480176"/>
              <a:gd name="connsiteY66" fmla="*/ 2324923 h 5183544"/>
              <a:gd name="connsiteX67" fmla="*/ 5058862 w 6480176"/>
              <a:gd name="connsiteY67" fmla="*/ 2305966 h 5183544"/>
              <a:gd name="connsiteX68" fmla="*/ 5077577 w 6480176"/>
              <a:gd name="connsiteY68" fmla="*/ 2281593 h 5183544"/>
              <a:gd name="connsiteX69" fmla="*/ 808037 w 6480176"/>
              <a:gd name="connsiteY69" fmla="*/ 1776768 h 5183544"/>
              <a:gd name="connsiteX70" fmla="*/ 828675 w 6480176"/>
              <a:gd name="connsiteY70" fmla="*/ 1795521 h 5183544"/>
              <a:gd name="connsiteX71" fmla="*/ 805458 w 6480176"/>
              <a:gd name="connsiteY71" fmla="*/ 1819631 h 5183544"/>
              <a:gd name="connsiteX72" fmla="*/ 787400 w 6480176"/>
              <a:gd name="connsiteY72" fmla="*/ 1795521 h 5183544"/>
              <a:gd name="connsiteX73" fmla="*/ 808037 w 6480176"/>
              <a:gd name="connsiteY73" fmla="*/ 1776768 h 5183544"/>
              <a:gd name="connsiteX74" fmla="*/ 4488075 w 6480176"/>
              <a:gd name="connsiteY74" fmla="*/ 1009675 h 5183544"/>
              <a:gd name="connsiteX75" fmla="*/ 4504073 w 6480176"/>
              <a:gd name="connsiteY75" fmla="*/ 1020321 h 5183544"/>
              <a:gd name="connsiteX76" fmla="*/ 4482742 w 6480176"/>
              <a:gd name="connsiteY76" fmla="*/ 1057582 h 5183544"/>
              <a:gd name="connsiteX77" fmla="*/ 4457269 w 6480176"/>
              <a:gd name="connsiteY77" fmla="*/ 1075260 h 5183544"/>
              <a:gd name="connsiteX78" fmla="*/ 4461412 w 6480176"/>
              <a:gd name="connsiteY78" fmla="*/ 1044275 h 5183544"/>
              <a:gd name="connsiteX79" fmla="*/ 4488075 w 6480176"/>
              <a:gd name="connsiteY79" fmla="*/ 1009675 h 5183544"/>
              <a:gd name="connsiteX80" fmla="*/ 5048157 w 6480176"/>
              <a:gd name="connsiteY80" fmla="*/ 300393 h 5183544"/>
              <a:gd name="connsiteX81" fmla="*/ 5042741 w 6480176"/>
              <a:gd name="connsiteY81" fmla="*/ 348018 h 5183544"/>
              <a:gd name="connsiteX82" fmla="*/ 5048157 w 6480176"/>
              <a:gd name="connsiteY82" fmla="*/ 300393 h 5183544"/>
              <a:gd name="connsiteX83" fmla="*/ 3776111 w 6480176"/>
              <a:gd name="connsiteY83" fmla="*/ 174476 h 5183544"/>
              <a:gd name="connsiteX84" fmla="*/ 3808413 w 6480176"/>
              <a:gd name="connsiteY84" fmla="*/ 198506 h 5183544"/>
              <a:gd name="connsiteX85" fmla="*/ 3778802 w 6480176"/>
              <a:gd name="connsiteY85" fmla="*/ 230544 h 5183544"/>
              <a:gd name="connsiteX86" fmla="*/ 3749192 w 6480176"/>
              <a:gd name="connsiteY86" fmla="*/ 201175 h 5183544"/>
              <a:gd name="connsiteX87" fmla="*/ 3776111 w 6480176"/>
              <a:gd name="connsiteY87" fmla="*/ 174476 h 5183544"/>
              <a:gd name="connsiteX88" fmla="*/ 3234023 w 6480176"/>
              <a:gd name="connsiteY88" fmla="*/ 73579 h 5183544"/>
              <a:gd name="connsiteX89" fmla="*/ 3259138 w 6480176"/>
              <a:gd name="connsiteY89" fmla="*/ 79202 h 5183544"/>
              <a:gd name="connsiteX90" fmla="*/ 3229669 w 6480176"/>
              <a:gd name="connsiteY90" fmla="*/ 110952 h 5183544"/>
              <a:gd name="connsiteX91" fmla="*/ 3218954 w 6480176"/>
              <a:gd name="connsiteY91" fmla="*/ 89785 h 5183544"/>
              <a:gd name="connsiteX92" fmla="*/ 3234023 w 6480176"/>
              <a:gd name="connsiteY92" fmla="*/ 73579 h 5183544"/>
              <a:gd name="connsiteX93" fmla="*/ 3646346 w 6480176"/>
              <a:gd name="connsiteY93" fmla="*/ 64659 h 5183544"/>
              <a:gd name="connsiteX94" fmla="*/ 3659188 w 6480176"/>
              <a:gd name="connsiteY94" fmla="*/ 70737 h 5183544"/>
              <a:gd name="connsiteX95" fmla="*/ 3621088 w 6480176"/>
              <a:gd name="connsiteY95" fmla="*/ 86612 h 5183544"/>
              <a:gd name="connsiteX96" fmla="*/ 3636056 w 6480176"/>
              <a:gd name="connsiteY96" fmla="*/ 65776 h 5183544"/>
              <a:gd name="connsiteX97" fmla="*/ 3646346 w 6480176"/>
              <a:gd name="connsiteY97" fmla="*/ 64659 h 5183544"/>
              <a:gd name="connsiteX98" fmla="*/ 3450220 w 6480176"/>
              <a:gd name="connsiteY98" fmla="*/ 299 h 5183544"/>
              <a:gd name="connsiteX99" fmla="*/ 3512212 w 6480176"/>
              <a:gd name="connsiteY99" fmla="*/ 24918 h 5183544"/>
              <a:gd name="connsiteX100" fmla="*/ 3600199 w 6480176"/>
              <a:gd name="connsiteY100" fmla="*/ 150009 h 5183544"/>
              <a:gd name="connsiteX101" fmla="*/ 3714850 w 6480176"/>
              <a:gd name="connsiteY101" fmla="*/ 330991 h 5183544"/>
              <a:gd name="connsiteX102" fmla="*/ 3770842 w 6480176"/>
              <a:gd name="connsiteY102" fmla="*/ 421482 h 5183544"/>
              <a:gd name="connsiteX103" fmla="*/ 3872161 w 6480176"/>
              <a:gd name="connsiteY103" fmla="*/ 482697 h 5183544"/>
              <a:gd name="connsiteX104" fmla="*/ 3954816 w 6480176"/>
              <a:gd name="connsiteY104" fmla="*/ 551896 h 5183544"/>
              <a:gd name="connsiteX105" fmla="*/ 3984146 w 6480176"/>
              <a:gd name="connsiteY105" fmla="*/ 586496 h 5183544"/>
              <a:gd name="connsiteX106" fmla="*/ 4104129 w 6480176"/>
              <a:gd name="connsiteY106" fmla="*/ 679648 h 5183544"/>
              <a:gd name="connsiteX107" fmla="*/ 4098796 w 6480176"/>
              <a:gd name="connsiteY107" fmla="*/ 889907 h 5183544"/>
              <a:gd name="connsiteX108" fmla="*/ 3941485 w 6480176"/>
              <a:gd name="connsiteY108" fmla="*/ 1110812 h 5183544"/>
              <a:gd name="connsiteX109" fmla="*/ 3917488 w 6480176"/>
              <a:gd name="connsiteY109" fmla="*/ 1153396 h 5183544"/>
              <a:gd name="connsiteX110" fmla="*/ 3989478 w 6480176"/>
              <a:gd name="connsiteY110" fmla="*/ 1193319 h 5183544"/>
              <a:gd name="connsiteX111" fmla="*/ 4224112 w 6480176"/>
              <a:gd name="connsiteY111" fmla="*/ 1273162 h 5183544"/>
              <a:gd name="connsiteX112" fmla="*/ 4280104 w 6480176"/>
              <a:gd name="connsiteY112" fmla="*/ 1259855 h 5183544"/>
              <a:gd name="connsiteX113" fmla="*/ 4354760 w 6480176"/>
              <a:gd name="connsiteY113" fmla="*/ 1166704 h 5183544"/>
              <a:gd name="connsiteX114" fmla="*/ 4412752 w 6480176"/>
              <a:gd name="connsiteY114" fmla="*/ 1106155 h 5183544"/>
              <a:gd name="connsiteX115" fmla="*/ 4457269 w 6480176"/>
              <a:gd name="connsiteY115" fmla="*/ 1075260 h 5183544"/>
              <a:gd name="connsiteX116" fmla="*/ 4450664 w 6480176"/>
              <a:gd name="connsiteY116" fmla="*/ 1124660 h 5183544"/>
              <a:gd name="connsiteX117" fmla="*/ 4301434 w 6480176"/>
              <a:gd name="connsiteY117" fmla="*/ 1302439 h 5183544"/>
              <a:gd name="connsiteX118" fmla="*/ 4077466 w 6480176"/>
              <a:gd name="connsiteY118" fmla="*/ 1305100 h 5183544"/>
              <a:gd name="connsiteX119" fmla="*/ 4026806 w 6480176"/>
              <a:gd name="connsiteY119" fmla="*/ 1291793 h 5183544"/>
              <a:gd name="connsiteX120" fmla="*/ 3962815 w 6480176"/>
              <a:gd name="connsiteY120" fmla="*/ 1321069 h 5183544"/>
              <a:gd name="connsiteX121" fmla="*/ 4000143 w 6480176"/>
              <a:gd name="connsiteY121" fmla="*/ 1374299 h 5183544"/>
              <a:gd name="connsiteX122" fmla="*/ 4058802 w 6480176"/>
              <a:gd name="connsiteY122" fmla="*/ 1443499 h 5183544"/>
              <a:gd name="connsiteX123" fmla="*/ 4130792 w 6480176"/>
              <a:gd name="connsiteY123" fmla="*/ 1491406 h 5183544"/>
              <a:gd name="connsiteX124" fmla="*/ 4176118 w 6480176"/>
              <a:gd name="connsiteY124" fmla="*/ 1427530 h 5183544"/>
              <a:gd name="connsiteX125" fmla="*/ 4184118 w 6480176"/>
              <a:gd name="connsiteY125" fmla="*/ 1422207 h 5183544"/>
              <a:gd name="connsiteX126" fmla="*/ 4205448 w 6480176"/>
              <a:gd name="connsiteY126" fmla="*/ 1451483 h 5183544"/>
              <a:gd name="connsiteX127" fmla="*/ 4277438 w 6480176"/>
              <a:gd name="connsiteY127" fmla="*/ 1613835 h 5183544"/>
              <a:gd name="connsiteX128" fmla="*/ 4442748 w 6480176"/>
              <a:gd name="connsiteY128" fmla="*/ 1653757 h 5183544"/>
              <a:gd name="connsiteX129" fmla="*/ 4544067 w 6480176"/>
              <a:gd name="connsiteY129" fmla="*/ 1648434 h 5183544"/>
              <a:gd name="connsiteX130" fmla="*/ 4696046 w 6480176"/>
              <a:gd name="connsiteY130" fmla="*/ 1592543 h 5183544"/>
              <a:gd name="connsiteX131" fmla="*/ 4874688 w 6480176"/>
              <a:gd name="connsiteY131" fmla="*/ 1533990 h 5183544"/>
              <a:gd name="connsiteX132" fmla="*/ 4890685 w 6480176"/>
              <a:gd name="connsiteY132" fmla="*/ 1579235 h 5183544"/>
              <a:gd name="connsiteX133" fmla="*/ 4776035 w 6480176"/>
              <a:gd name="connsiteY133" fmla="*/ 1778848 h 5183544"/>
              <a:gd name="connsiteX134" fmla="*/ 4781367 w 6480176"/>
              <a:gd name="connsiteY134" fmla="*/ 1842724 h 5183544"/>
              <a:gd name="connsiteX135" fmla="*/ 4922681 w 6480176"/>
              <a:gd name="connsiteY135" fmla="*/ 1893293 h 5183544"/>
              <a:gd name="connsiteX136" fmla="*/ 5018668 w 6480176"/>
              <a:gd name="connsiteY136" fmla="*/ 1861355 h 5183544"/>
              <a:gd name="connsiteX137" fmla="*/ 5063994 w 6480176"/>
              <a:gd name="connsiteY137" fmla="*/ 1856032 h 5183544"/>
              <a:gd name="connsiteX138" fmla="*/ 5157314 w 6480176"/>
              <a:gd name="connsiteY138" fmla="*/ 1840063 h 5183544"/>
              <a:gd name="connsiteX139" fmla="*/ 5279964 w 6480176"/>
              <a:gd name="connsiteY139" fmla="*/ 1802802 h 5183544"/>
              <a:gd name="connsiteX140" fmla="*/ 5229304 w 6480176"/>
              <a:gd name="connsiteY140" fmla="*/ 1869339 h 5183544"/>
              <a:gd name="connsiteX141" fmla="*/ 4962675 w 6480176"/>
              <a:gd name="connsiteY141" fmla="*/ 1959830 h 5183544"/>
              <a:gd name="connsiteX142" fmla="*/ 4941345 w 6480176"/>
              <a:gd name="connsiteY142" fmla="*/ 1973138 h 5183544"/>
              <a:gd name="connsiteX143" fmla="*/ 4784034 w 6480176"/>
              <a:gd name="connsiteY143" fmla="*/ 2103551 h 5183544"/>
              <a:gd name="connsiteX144" fmla="*/ 4773368 w 6480176"/>
              <a:gd name="connsiteY144" fmla="*/ 2287195 h 5183544"/>
              <a:gd name="connsiteX145" fmla="*/ 4938678 w 6480176"/>
              <a:gd name="connsiteY145" fmla="*/ 2430916 h 5183544"/>
              <a:gd name="connsiteX146" fmla="*/ 4978673 w 6480176"/>
              <a:gd name="connsiteY146" fmla="*/ 2449547 h 5183544"/>
              <a:gd name="connsiteX147" fmla="*/ 5021334 w 6480176"/>
              <a:gd name="connsiteY147" fmla="*/ 2587945 h 5183544"/>
              <a:gd name="connsiteX148" fmla="*/ 5016001 w 6480176"/>
              <a:gd name="connsiteY148" fmla="*/ 2760943 h 5183544"/>
              <a:gd name="connsiteX149" fmla="*/ 5114654 w 6480176"/>
              <a:gd name="connsiteY149" fmla="*/ 2822157 h 5183544"/>
              <a:gd name="connsiteX150" fmla="*/ 5207974 w 6480176"/>
              <a:gd name="connsiteY150" fmla="*/ 2867403 h 5183544"/>
              <a:gd name="connsiteX151" fmla="*/ 5101322 w 6480176"/>
              <a:gd name="connsiteY151" fmla="*/ 2862080 h 5183544"/>
              <a:gd name="connsiteX152" fmla="*/ 5024000 w 6480176"/>
              <a:gd name="connsiteY152" fmla="*/ 2886033 h 5183544"/>
              <a:gd name="connsiteX153" fmla="*/ 5055996 w 6480176"/>
              <a:gd name="connsiteY153" fmla="*/ 2987170 h 5183544"/>
              <a:gd name="connsiteX154" fmla="*/ 5202642 w 6480176"/>
              <a:gd name="connsiteY154" fmla="*/ 3048385 h 5183544"/>
              <a:gd name="connsiteX155" fmla="*/ 5250635 w 6480176"/>
              <a:gd name="connsiteY155" fmla="*/ 3090969 h 5183544"/>
              <a:gd name="connsiteX156" fmla="*/ 5125319 w 6480176"/>
              <a:gd name="connsiteY156" fmla="*/ 3045724 h 5183544"/>
              <a:gd name="connsiteX157" fmla="*/ 5050663 w 6480176"/>
              <a:gd name="connsiteY157" fmla="*/ 3019109 h 5183544"/>
              <a:gd name="connsiteX158" fmla="*/ 5039998 w 6480176"/>
              <a:gd name="connsiteY158" fmla="*/ 3090969 h 5183544"/>
              <a:gd name="connsiteX159" fmla="*/ 5077326 w 6480176"/>
              <a:gd name="connsiteY159" fmla="*/ 3192106 h 5183544"/>
              <a:gd name="connsiteX160" fmla="*/ 4946678 w 6480176"/>
              <a:gd name="connsiteY160" fmla="*/ 3088308 h 5183544"/>
              <a:gd name="connsiteX161" fmla="*/ 4874688 w 6480176"/>
              <a:gd name="connsiteY161" fmla="*/ 3077662 h 5183544"/>
              <a:gd name="connsiteX162" fmla="*/ 4885353 w 6480176"/>
              <a:gd name="connsiteY162" fmla="*/ 3152184 h 5183544"/>
              <a:gd name="connsiteX163" fmla="*/ 5055996 w 6480176"/>
              <a:gd name="connsiteY163" fmla="*/ 3266628 h 5183544"/>
              <a:gd name="connsiteX164" fmla="*/ 5069327 w 6480176"/>
              <a:gd name="connsiteY164" fmla="*/ 3274613 h 5183544"/>
              <a:gd name="connsiteX165" fmla="*/ 5090658 w 6480176"/>
              <a:gd name="connsiteY165" fmla="*/ 3287920 h 5183544"/>
              <a:gd name="connsiteX166" fmla="*/ 5074660 w 6480176"/>
              <a:gd name="connsiteY166" fmla="*/ 3407688 h 5183544"/>
              <a:gd name="connsiteX167" fmla="*/ 5055996 w 6480176"/>
              <a:gd name="connsiteY167" fmla="*/ 3548748 h 5183544"/>
              <a:gd name="connsiteX168" fmla="*/ 5114654 w 6480176"/>
              <a:gd name="connsiteY168" fmla="*/ 3649885 h 5183544"/>
              <a:gd name="connsiteX169" fmla="*/ 5170646 w 6480176"/>
              <a:gd name="connsiteY169" fmla="*/ 3700453 h 5183544"/>
              <a:gd name="connsiteX170" fmla="*/ 5167980 w 6480176"/>
              <a:gd name="connsiteY170" fmla="*/ 3748360 h 5183544"/>
              <a:gd name="connsiteX171" fmla="*/ 5119986 w 6480176"/>
              <a:gd name="connsiteY171" fmla="*/ 3729730 h 5183544"/>
              <a:gd name="connsiteX172" fmla="*/ 5016001 w 6480176"/>
              <a:gd name="connsiteY172" fmla="*/ 3617947 h 5183544"/>
              <a:gd name="connsiteX173" fmla="*/ 4896018 w 6480176"/>
              <a:gd name="connsiteY173" fmla="*/ 3527456 h 5183544"/>
              <a:gd name="connsiteX174" fmla="*/ 4704045 w 6480176"/>
              <a:gd name="connsiteY174" fmla="*/ 3482210 h 5183544"/>
              <a:gd name="connsiteX175" fmla="*/ 4506739 w 6480176"/>
              <a:gd name="connsiteY175" fmla="*/ 3562055 h 5183544"/>
              <a:gd name="connsiteX176" fmla="*/ 4485409 w 6480176"/>
              <a:gd name="connsiteY176" fmla="*/ 3593993 h 5183544"/>
              <a:gd name="connsiteX177" fmla="*/ 4418751 w 6480176"/>
              <a:gd name="connsiteY177" fmla="*/ 3820221 h 5183544"/>
              <a:gd name="connsiteX178" fmla="*/ 4445414 w 6480176"/>
              <a:gd name="connsiteY178" fmla="*/ 3921358 h 5183544"/>
              <a:gd name="connsiteX179" fmla="*/ 4472077 w 6480176"/>
              <a:gd name="connsiteY179" fmla="*/ 4006526 h 5183544"/>
              <a:gd name="connsiteX180" fmla="*/ 4418751 w 6480176"/>
              <a:gd name="connsiteY180" fmla="*/ 4030480 h 5183544"/>
              <a:gd name="connsiteX181" fmla="*/ 4354760 w 6480176"/>
              <a:gd name="connsiteY181" fmla="*/ 3961281 h 5183544"/>
              <a:gd name="connsiteX182" fmla="*/ 4250775 w 6480176"/>
              <a:gd name="connsiteY182" fmla="*/ 3844175 h 5183544"/>
              <a:gd name="connsiteX183" fmla="*/ 4176118 w 6480176"/>
              <a:gd name="connsiteY183" fmla="*/ 3905389 h 5183544"/>
              <a:gd name="connsiteX184" fmla="*/ 4213447 w 6480176"/>
              <a:gd name="connsiteY184" fmla="*/ 4027818 h 5183544"/>
              <a:gd name="connsiteX185" fmla="*/ 4245442 w 6480176"/>
              <a:gd name="connsiteY185" fmla="*/ 4160893 h 5183544"/>
              <a:gd name="connsiteX186" fmla="*/ 4098796 w 6480176"/>
              <a:gd name="connsiteY186" fmla="*/ 4091694 h 5183544"/>
              <a:gd name="connsiteX187" fmla="*/ 3901490 w 6480176"/>
              <a:gd name="connsiteY187" fmla="*/ 4107663 h 5183544"/>
              <a:gd name="connsiteX188" fmla="*/ 3877494 w 6480176"/>
              <a:gd name="connsiteY188" fmla="*/ 4256708 h 5183544"/>
              <a:gd name="connsiteX189" fmla="*/ 3866828 w 6480176"/>
              <a:gd name="connsiteY189" fmla="*/ 4307276 h 5183544"/>
              <a:gd name="connsiteX190" fmla="*/ 3840166 w 6480176"/>
              <a:gd name="connsiteY190" fmla="*/ 4256708 h 5183544"/>
              <a:gd name="connsiteX191" fmla="*/ 3744179 w 6480176"/>
              <a:gd name="connsiteY191" fmla="*/ 4099679 h 5183544"/>
              <a:gd name="connsiteX192" fmla="*/ 3485548 w 6480176"/>
              <a:gd name="connsiteY192" fmla="*/ 4033141 h 5183544"/>
              <a:gd name="connsiteX193" fmla="*/ 3448220 w 6480176"/>
              <a:gd name="connsiteY193" fmla="*/ 4019834 h 5183544"/>
              <a:gd name="connsiteX194" fmla="*/ 3285576 w 6480176"/>
              <a:gd name="connsiteY194" fmla="*/ 3971927 h 5183544"/>
              <a:gd name="connsiteX195" fmla="*/ 3146929 w 6480176"/>
              <a:gd name="connsiteY195" fmla="*/ 3953296 h 5183544"/>
              <a:gd name="connsiteX196" fmla="*/ 3069607 w 6480176"/>
              <a:gd name="connsiteY196" fmla="*/ 3971927 h 5183544"/>
              <a:gd name="connsiteX197" fmla="*/ 2877634 w 6480176"/>
              <a:gd name="connsiteY197" fmla="*/ 4227431 h 5183544"/>
              <a:gd name="connsiteX198" fmla="*/ 2760317 w 6480176"/>
              <a:gd name="connsiteY198" fmla="*/ 4413736 h 5183544"/>
              <a:gd name="connsiteX199" fmla="*/ 2658997 w 6480176"/>
              <a:gd name="connsiteY199" fmla="*/ 4408413 h 5183544"/>
              <a:gd name="connsiteX200" fmla="*/ 2669663 w 6480176"/>
              <a:gd name="connsiteY200" fmla="*/ 4331230 h 5183544"/>
              <a:gd name="connsiteX201" fmla="*/ 2746985 w 6480176"/>
              <a:gd name="connsiteY201" fmla="*/ 4091694 h 5183544"/>
              <a:gd name="connsiteX202" fmla="*/ 2677661 w 6480176"/>
              <a:gd name="connsiteY202" fmla="*/ 3950635 h 5183544"/>
              <a:gd name="connsiteX203" fmla="*/ 2563011 w 6480176"/>
              <a:gd name="connsiteY203" fmla="*/ 3934666 h 5183544"/>
              <a:gd name="connsiteX204" fmla="*/ 2373704 w 6480176"/>
              <a:gd name="connsiteY204" fmla="*/ 4038464 h 5183544"/>
              <a:gd name="connsiteX205" fmla="*/ 2333710 w 6480176"/>
              <a:gd name="connsiteY205" fmla="*/ 4150247 h 5183544"/>
              <a:gd name="connsiteX206" fmla="*/ 2248388 w 6480176"/>
              <a:gd name="connsiteY206" fmla="*/ 4347199 h 5183544"/>
              <a:gd name="connsiteX207" fmla="*/ 2165733 w 6480176"/>
              <a:gd name="connsiteY207" fmla="*/ 4429705 h 5183544"/>
              <a:gd name="connsiteX208" fmla="*/ 2056415 w 6480176"/>
              <a:gd name="connsiteY208" fmla="*/ 4634641 h 5183544"/>
              <a:gd name="connsiteX209" fmla="*/ 2013754 w 6480176"/>
              <a:gd name="connsiteY209" fmla="*/ 4655933 h 5183544"/>
              <a:gd name="connsiteX210" fmla="*/ 2059081 w 6480176"/>
              <a:gd name="connsiteY210" fmla="*/ 4562781 h 5183544"/>
              <a:gd name="connsiteX211" fmla="*/ 2141736 w 6480176"/>
              <a:gd name="connsiteY211" fmla="*/ 4320584 h 5183544"/>
              <a:gd name="connsiteX212" fmla="*/ 2187063 w 6480176"/>
              <a:gd name="connsiteY212" fmla="*/ 4184847 h 5183544"/>
              <a:gd name="connsiteX213" fmla="*/ 2248388 w 6480176"/>
              <a:gd name="connsiteY213" fmla="*/ 4081048 h 5183544"/>
              <a:gd name="connsiteX214" fmla="*/ 2256387 w 6480176"/>
              <a:gd name="connsiteY214" fmla="*/ 4051772 h 5183544"/>
              <a:gd name="connsiteX215" fmla="*/ 2272385 w 6480176"/>
              <a:gd name="connsiteY215" fmla="*/ 3902728 h 5183544"/>
              <a:gd name="connsiteX216" fmla="*/ 2235057 w 6480176"/>
              <a:gd name="connsiteY216" fmla="*/ 3812237 h 5183544"/>
              <a:gd name="connsiteX217" fmla="*/ 2181731 w 6480176"/>
              <a:gd name="connsiteY217" fmla="*/ 3719084 h 5183544"/>
              <a:gd name="connsiteX218" fmla="*/ 2085744 w 6480176"/>
              <a:gd name="connsiteY218" fmla="*/ 3554071 h 5183544"/>
              <a:gd name="connsiteX219" fmla="*/ 2051083 w 6480176"/>
              <a:gd name="connsiteY219" fmla="*/ 3519471 h 5183544"/>
              <a:gd name="connsiteX220" fmla="*/ 1965761 w 6480176"/>
              <a:gd name="connsiteY220" fmla="*/ 3487533 h 5183544"/>
              <a:gd name="connsiteX221" fmla="*/ 1685800 w 6480176"/>
              <a:gd name="connsiteY221" fmla="*/ 3439626 h 5183544"/>
              <a:gd name="connsiteX222" fmla="*/ 1672469 w 6480176"/>
              <a:gd name="connsiteY222" fmla="*/ 3354458 h 5183544"/>
              <a:gd name="connsiteX223" fmla="*/ 1768455 w 6480176"/>
              <a:gd name="connsiteY223" fmla="*/ 3240013 h 5183544"/>
              <a:gd name="connsiteX224" fmla="*/ 1864442 w 6480176"/>
              <a:gd name="connsiteY224" fmla="*/ 3255982 h 5183544"/>
              <a:gd name="connsiteX225" fmla="*/ 1883106 w 6480176"/>
              <a:gd name="connsiteY225" fmla="*/ 3317197 h 5183544"/>
              <a:gd name="connsiteX226" fmla="*/ 1955096 w 6480176"/>
              <a:gd name="connsiteY226" fmla="*/ 3354458 h 5183544"/>
              <a:gd name="connsiteX227" fmla="*/ 1965761 w 6480176"/>
              <a:gd name="connsiteY227" fmla="*/ 3285259 h 5183544"/>
              <a:gd name="connsiteX228" fmla="*/ 1875107 w 6480176"/>
              <a:gd name="connsiteY228" fmla="*/ 3200091 h 5183544"/>
              <a:gd name="connsiteX229" fmla="*/ 1723128 w 6480176"/>
              <a:gd name="connsiteY229" fmla="*/ 3067016 h 5183544"/>
              <a:gd name="connsiteX230" fmla="*/ 1736460 w 6480176"/>
              <a:gd name="connsiteY230" fmla="*/ 2960555 h 5183544"/>
              <a:gd name="connsiteX231" fmla="*/ 1765789 w 6480176"/>
              <a:gd name="connsiteY231" fmla="*/ 2798204 h 5183544"/>
              <a:gd name="connsiteX232" fmla="*/ 1653805 w 6480176"/>
              <a:gd name="connsiteY232" fmla="*/ 2707713 h 5183544"/>
              <a:gd name="connsiteX233" fmla="*/ 1501826 w 6480176"/>
              <a:gd name="connsiteY233" fmla="*/ 2691744 h 5183544"/>
              <a:gd name="connsiteX234" fmla="*/ 1384509 w 6480176"/>
              <a:gd name="connsiteY234" fmla="*/ 2721020 h 5183544"/>
              <a:gd name="connsiteX235" fmla="*/ 1235197 w 6480176"/>
              <a:gd name="connsiteY235" fmla="*/ 2747635 h 5183544"/>
              <a:gd name="connsiteX236" fmla="*/ 1149875 w 6480176"/>
              <a:gd name="connsiteY236" fmla="*/ 2760943 h 5183544"/>
              <a:gd name="connsiteX237" fmla="*/ 1019227 w 6480176"/>
              <a:gd name="connsiteY237" fmla="*/ 2768927 h 5183544"/>
              <a:gd name="connsiteX238" fmla="*/ 952570 w 6480176"/>
              <a:gd name="connsiteY238" fmla="*/ 2713036 h 5183544"/>
              <a:gd name="connsiteX239" fmla="*/ 984565 w 6480176"/>
              <a:gd name="connsiteY239" fmla="*/ 2659806 h 5183544"/>
              <a:gd name="connsiteX240" fmla="*/ 1357846 w 6480176"/>
              <a:gd name="connsiteY240" fmla="*/ 2489469 h 5183544"/>
              <a:gd name="connsiteX241" fmla="*/ 1424504 w 6480176"/>
              <a:gd name="connsiteY241" fmla="*/ 2444224 h 5183544"/>
              <a:gd name="connsiteX242" fmla="*/ 1504492 w 6480176"/>
              <a:gd name="connsiteY242" fmla="*/ 2308487 h 5183544"/>
              <a:gd name="connsiteX243" fmla="*/ 1501826 w 6480176"/>
              <a:gd name="connsiteY243" fmla="*/ 2271226 h 5183544"/>
              <a:gd name="connsiteX244" fmla="*/ 1491161 w 6480176"/>
              <a:gd name="connsiteY244" fmla="*/ 2015722 h 5183544"/>
              <a:gd name="connsiteX245" fmla="*/ 1451166 w 6480176"/>
              <a:gd name="connsiteY245" fmla="*/ 1949184 h 5183544"/>
              <a:gd name="connsiteX246" fmla="*/ 1403173 w 6480176"/>
              <a:gd name="connsiteY246" fmla="*/ 1901277 h 5183544"/>
              <a:gd name="connsiteX247" fmla="*/ 1365845 w 6480176"/>
              <a:gd name="connsiteY247" fmla="*/ 1890631 h 5183544"/>
              <a:gd name="connsiteX248" fmla="*/ 1125879 w 6480176"/>
              <a:gd name="connsiteY248" fmla="*/ 1893293 h 5183544"/>
              <a:gd name="connsiteX249" fmla="*/ 1088551 w 6480176"/>
              <a:gd name="connsiteY249" fmla="*/ 1882647 h 5183544"/>
              <a:gd name="connsiteX250" fmla="*/ 1043224 w 6480176"/>
              <a:gd name="connsiteY250" fmla="*/ 1840063 h 5183544"/>
              <a:gd name="connsiteX251" fmla="*/ 1096549 w 6480176"/>
              <a:gd name="connsiteY251" fmla="*/ 1794817 h 5183544"/>
              <a:gd name="connsiteX252" fmla="*/ 1269858 w 6480176"/>
              <a:gd name="connsiteY252" fmla="*/ 1752233 h 5183544"/>
              <a:gd name="connsiteX253" fmla="*/ 1416505 w 6480176"/>
              <a:gd name="connsiteY253" fmla="*/ 1619158 h 5183544"/>
              <a:gd name="connsiteX254" fmla="*/ 1379177 w 6480176"/>
              <a:gd name="connsiteY254" fmla="*/ 1563266 h 5183544"/>
              <a:gd name="connsiteX255" fmla="*/ 1197869 w 6480176"/>
              <a:gd name="connsiteY255" fmla="*/ 1515359 h 5183544"/>
              <a:gd name="connsiteX256" fmla="*/ 1003229 w 6480176"/>
              <a:gd name="connsiteY256" fmla="*/ 1459468 h 5183544"/>
              <a:gd name="connsiteX257" fmla="*/ 840585 w 6480176"/>
              <a:gd name="connsiteY257" fmla="*/ 1438176 h 5183544"/>
              <a:gd name="connsiteX258" fmla="*/ 744599 w 6480176"/>
              <a:gd name="connsiteY258" fmla="*/ 1400915 h 5183544"/>
              <a:gd name="connsiteX259" fmla="*/ 749931 w 6480176"/>
              <a:gd name="connsiteY259" fmla="*/ 1360992 h 5183544"/>
              <a:gd name="connsiteX260" fmla="*/ 851250 w 6480176"/>
              <a:gd name="connsiteY260" fmla="*/ 1345023 h 5183544"/>
              <a:gd name="connsiteX261" fmla="*/ 1064554 w 6480176"/>
              <a:gd name="connsiteY261" fmla="*/ 1355669 h 5183544"/>
              <a:gd name="connsiteX262" fmla="*/ 1160540 w 6480176"/>
              <a:gd name="connsiteY262" fmla="*/ 1379622 h 5183544"/>
              <a:gd name="connsiteX263" fmla="*/ 1181871 w 6480176"/>
              <a:gd name="connsiteY263" fmla="*/ 1392930 h 5183544"/>
              <a:gd name="connsiteX264" fmla="*/ 1264526 w 6480176"/>
              <a:gd name="connsiteY264" fmla="*/ 1390268 h 5183544"/>
              <a:gd name="connsiteX265" fmla="*/ 1251194 w 6480176"/>
              <a:gd name="connsiteY265" fmla="*/ 1299777 h 5183544"/>
              <a:gd name="connsiteX266" fmla="*/ 1197869 w 6480176"/>
              <a:gd name="connsiteY266" fmla="*/ 1222596 h 5183544"/>
              <a:gd name="connsiteX267" fmla="*/ 1112547 w 6480176"/>
              <a:gd name="connsiteY267" fmla="*/ 1195980 h 5183544"/>
              <a:gd name="connsiteX268" fmla="*/ 1141876 w 6480176"/>
              <a:gd name="connsiteY268" fmla="*/ 1161381 h 5183544"/>
              <a:gd name="connsiteX269" fmla="*/ 1344515 w 6480176"/>
              <a:gd name="connsiteY269" fmla="*/ 1161381 h 5183544"/>
              <a:gd name="connsiteX270" fmla="*/ 1355180 w 6480176"/>
              <a:gd name="connsiteY270" fmla="*/ 1161381 h 5183544"/>
              <a:gd name="connsiteX271" fmla="*/ 1557818 w 6480176"/>
              <a:gd name="connsiteY271" fmla="*/ 1291793 h 5183544"/>
              <a:gd name="connsiteX272" fmla="*/ 1544487 w 6480176"/>
              <a:gd name="connsiteY272" fmla="*/ 1398253 h 5183544"/>
              <a:gd name="connsiteX273" fmla="*/ 1488495 w 6480176"/>
              <a:gd name="connsiteY273" fmla="*/ 1430191 h 5183544"/>
              <a:gd name="connsiteX274" fmla="*/ 1453833 w 6480176"/>
              <a:gd name="connsiteY274" fmla="*/ 1502052 h 5183544"/>
              <a:gd name="connsiteX275" fmla="*/ 1469830 w 6480176"/>
              <a:gd name="connsiteY275" fmla="*/ 1637788 h 5183544"/>
              <a:gd name="connsiteX276" fmla="*/ 1571150 w 6480176"/>
              <a:gd name="connsiteY276" fmla="*/ 1691018 h 5183544"/>
              <a:gd name="connsiteX277" fmla="*/ 1675135 w 6480176"/>
              <a:gd name="connsiteY277" fmla="*/ 1518021 h 5183544"/>
              <a:gd name="connsiteX278" fmla="*/ 1677801 w 6480176"/>
              <a:gd name="connsiteY278" fmla="*/ 1416884 h 5183544"/>
              <a:gd name="connsiteX279" fmla="*/ 1712463 w 6480176"/>
              <a:gd name="connsiteY279" fmla="*/ 1363653 h 5183544"/>
              <a:gd name="connsiteX280" fmla="*/ 1944431 w 6480176"/>
              <a:gd name="connsiteY280" fmla="*/ 1297116 h 5183544"/>
              <a:gd name="connsiteX281" fmla="*/ 2091077 w 6480176"/>
              <a:gd name="connsiteY281" fmla="*/ 1278485 h 5183544"/>
              <a:gd name="connsiteX282" fmla="*/ 2291049 w 6480176"/>
              <a:gd name="connsiteY282" fmla="*/ 1243887 h 5183544"/>
              <a:gd name="connsiteX283" fmla="*/ 2501686 w 6480176"/>
              <a:gd name="connsiteY283" fmla="*/ 1203965 h 5183544"/>
              <a:gd name="connsiteX284" fmla="*/ 2565677 w 6480176"/>
              <a:gd name="connsiteY284" fmla="*/ 1166704 h 5183544"/>
              <a:gd name="connsiteX285" fmla="*/ 2709657 w 6480176"/>
              <a:gd name="connsiteY285" fmla="*/ 980398 h 5183544"/>
              <a:gd name="connsiteX286" fmla="*/ 2856303 w 6480176"/>
              <a:gd name="connsiteY286" fmla="*/ 876600 h 5183544"/>
              <a:gd name="connsiteX287" fmla="*/ 3226918 w 6480176"/>
              <a:gd name="connsiteY287" fmla="*/ 740863 h 5183544"/>
              <a:gd name="connsiteX288" fmla="*/ 3290909 w 6480176"/>
              <a:gd name="connsiteY288" fmla="*/ 626418 h 5183544"/>
              <a:gd name="connsiteX289" fmla="*/ 3306907 w 6480176"/>
              <a:gd name="connsiteY289" fmla="*/ 517296 h 5183544"/>
              <a:gd name="connsiteX290" fmla="*/ 3314906 w 6480176"/>
              <a:gd name="connsiteY290" fmla="*/ 437451 h 5183544"/>
              <a:gd name="connsiteX291" fmla="*/ 3338902 w 6480176"/>
              <a:gd name="connsiteY291" fmla="*/ 173962 h 5183544"/>
              <a:gd name="connsiteX292" fmla="*/ 3392228 w 6480176"/>
              <a:gd name="connsiteY292" fmla="*/ 35564 h 5183544"/>
              <a:gd name="connsiteX293" fmla="*/ 3450220 w 6480176"/>
              <a:gd name="connsiteY293" fmla="*/ 299 h 518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6480176" h="5183544">
                <a:moveTo>
                  <a:pt x="36646" y="5118633"/>
                </a:moveTo>
                <a:cubicBezTo>
                  <a:pt x="40969" y="5118091"/>
                  <a:pt x="45671" y="5118924"/>
                  <a:pt x="51044" y="5122255"/>
                </a:cubicBezTo>
                <a:cubicBezTo>
                  <a:pt x="69850" y="5170220"/>
                  <a:pt x="13432" y="5159561"/>
                  <a:pt x="0" y="5183544"/>
                </a:cubicBezTo>
                <a:cubicBezTo>
                  <a:pt x="0" y="5164891"/>
                  <a:pt x="0" y="5146238"/>
                  <a:pt x="0" y="5130249"/>
                </a:cubicBezTo>
                <a:cubicBezTo>
                  <a:pt x="14104" y="5134246"/>
                  <a:pt x="23675" y="5120256"/>
                  <a:pt x="36646" y="5118633"/>
                </a:cubicBezTo>
                <a:close/>
                <a:moveTo>
                  <a:pt x="157163" y="5034318"/>
                </a:moveTo>
                <a:cubicBezTo>
                  <a:pt x="144089" y="5042256"/>
                  <a:pt x="138860" y="5066069"/>
                  <a:pt x="112713" y="5074006"/>
                </a:cubicBezTo>
                <a:cubicBezTo>
                  <a:pt x="120557" y="5047548"/>
                  <a:pt x="146704" y="5044902"/>
                  <a:pt x="157163" y="5034318"/>
                </a:cubicBezTo>
                <a:close/>
                <a:moveTo>
                  <a:pt x="0" y="4815243"/>
                </a:moveTo>
                <a:cubicBezTo>
                  <a:pt x="7938" y="4823578"/>
                  <a:pt x="5292" y="4831912"/>
                  <a:pt x="0" y="4837468"/>
                </a:cubicBezTo>
                <a:cubicBezTo>
                  <a:pt x="0" y="4831912"/>
                  <a:pt x="0" y="4823578"/>
                  <a:pt x="0" y="4815243"/>
                </a:cubicBezTo>
                <a:close/>
                <a:moveTo>
                  <a:pt x="1128713" y="4196118"/>
                </a:moveTo>
                <a:cubicBezTo>
                  <a:pt x="1120700" y="4267989"/>
                  <a:pt x="893662" y="4446334"/>
                  <a:pt x="792163" y="4459643"/>
                </a:cubicBezTo>
                <a:cubicBezTo>
                  <a:pt x="877636" y="4329212"/>
                  <a:pt x="976464" y="4228061"/>
                  <a:pt x="1128713" y="4196118"/>
                </a:cubicBezTo>
                <a:close/>
                <a:moveTo>
                  <a:pt x="6469121" y="3862355"/>
                </a:moveTo>
                <a:lnTo>
                  <a:pt x="6469681" y="3862837"/>
                </a:lnTo>
                <a:lnTo>
                  <a:pt x="6469496" y="3863099"/>
                </a:lnTo>
                <a:lnTo>
                  <a:pt x="6464945" y="3862839"/>
                </a:lnTo>
                <a:close/>
                <a:moveTo>
                  <a:pt x="6435121" y="3858716"/>
                </a:moveTo>
                <a:cubicBezTo>
                  <a:pt x="6440628" y="3858758"/>
                  <a:pt x="6446802" y="3860660"/>
                  <a:pt x="6452810" y="3862148"/>
                </a:cubicBezTo>
                <a:lnTo>
                  <a:pt x="6464945" y="3862839"/>
                </a:lnTo>
                <a:lnTo>
                  <a:pt x="6453810" y="3864132"/>
                </a:lnTo>
                <a:cubicBezTo>
                  <a:pt x="6442797" y="3868432"/>
                  <a:pt x="6430782" y="3875708"/>
                  <a:pt x="6421438" y="3866447"/>
                </a:cubicBezTo>
                <a:cubicBezTo>
                  <a:pt x="6424776" y="3860494"/>
                  <a:pt x="6429615" y="3858675"/>
                  <a:pt x="6435121" y="3858716"/>
                </a:cubicBezTo>
                <a:close/>
                <a:moveTo>
                  <a:pt x="6480176" y="3847927"/>
                </a:moveTo>
                <a:cubicBezTo>
                  <a:pt x="6480176" y="3858510"/>
                  <a:pt x="6480176" y="3869093"/>
                  <a:pt x="6480176" y="3879677"/>
                </a:cubicBezTo>
                <a:cubicBezTo>
                  <a:pt x="6478841" y="3874385"/>
                  <a:pt x="6477214" y="3870499"/>
                  <a:pt x="6475352" y="3867714"/>
                </a:cubicBezTo>
                <a:lnTo>
                  <a:pt x="6469681" y="3862837"/>
                </a:lnTo>
                <a:close/>
                <a:moveTo>
                  <a:pt x="1302177" y="3772882"/>
                </a:moveTo>
                <a:cubicBezTo>
                  <a:pt x="1318296" y="3774565"/>
                  <a:pt x="1335087" y="3783320"/>
                  <a:pt x="1352550" y="3791402"/>
                </a:cubicBezTo>
                <a:cubicBezTo>
                  <a:pt x="1333744" y="3834505"/>
                  <a:pt x="1304192" y="3845281"/>
                  <a:pt x="1266581" y="3831812"/>
                </a:cubicBezTo>
                <a:cubicBezTo>
                  <a:pt x="1250461" y="3826424"/>
                  <a:pt x="1247775" y="3810260"/>
                  <a:pt x="1255834" y="3796790"/>
                </a:cubicBezTo>
                <a:cubicBezTo>
                  <a:pt x="1270610" y="3776586"/>
                  <a:pt x="1286058" y="3771198"/>
                  <a:pt x="1302177" y="3772882"/>
                </a:cubicBezTo>
                <a:close/>
                <a:moveTo>
                  <a:pt x="1466997" y="3546831"/>
                </a:moveTo>
                <a:cubicBezTo>
                  <a:pt x="1474973" y="3589414"/>
                  <a:pt x="1480291" y="3621351"/>
                  <a:pt x="1544102" y="3605382"/>
                </a:cubicBezTo>
                <a:cubicBezTo>
                  <a:pt x="1573349" y="3597398"/>
                  <a:pt x="1639820" y="3584091"/>
                  <a:pt x="1658432" y="3650626"/>
                </a:cubicBezTo>
                <a:cubicBezTo>
                  <a:pt x="1695655" y="3634658"/>
                  <a:pt x="1716926" y="3597398"/>
                  <a:pt x="1762126" y="3602721"/>
                </a:cubicBezTo>
                <a:cubicBezTo>
                  <a:pt x="1762126" y="3613366"/>
                  <a:pt x="1762126" y="3616028"/>
                  <a:pt x="1762126" y="3616028"/>
                </a:cubicBezTo>
                <a:cubicBezTo>
                  <a:pt x="1695655" y="3655949"/>
                  <a:pt x="1642479" y="3709177"/>
                  <a:pt x="1591961" y="3765066"/>
                </a:cubicBezTo>
                <a:cubicBezTo>
                  <a:pt x="1544102" y="3818294"/>
                  <a:pt x="1482949" y="3775712"/>
                  <a:pt x="1429773" y="3778373"/>
                </a:cubicBezTo>
                <a:cubicBezTo>
                  <a:pt x="1421797" y="3778373"/>
                  <a:pt x="1408502" y="3765066"/>
                  <a:pt x="1413820" y="3754421"/>
                </a:cubicBezTo>
                <a:cubicBezTo>
                  <a:pt x="1445726" y="3685224"/>
                  <a:pt x="1392549" y="3661272"/>
                  <a:pt x="1352667" y="3631996"/>
                </a:cubicBezTo>
                <a:cubicBezTo>
                  <a:pt x="1344691" y="3626673"/>
                  <a:pt x="1331397" y="3624012"/>
                  <a:pt x="1328738" y="3610705"/>
                </a:cubicBezTo>
                <a:cubicBezTo>
                  <a:pt x="1357985" y="3573445"/>
                  <a:pt x="1384573" y="3560138"/>
                  <a:pt x="1466997" y="3546831"/>
                </a:cubicBezTo>
                <a:close/>
                <a:moveTo>
                  <a:pt x="5522384" y="3416656"/>
                </a:moveTo>
                <a:cubicBezTo>
                  <a:pt x="5546196" y="3416656"/>
                  <a:pt x="5551488" y="3435286"/>
                  <a:pt x="5551488" y="3451255"/>
                </a:cubicBezTo>
                <a:cubicBezTo>
                  <a:pt x="5546196" y="3477869"/>
                  <a:pt x="5540905" y="3507144"/>
                  <a:pt x="5511800" y="3507144"/>
                </a:cubicBezTo>
                <a:cubicBezTo>
                  <a:pt x="5485342" y="3507144"/>
                  <a:pt x="5464175" y="3491176"/>
                  <a:pt x="5466821" y="3464562"/>
                </a:cubicBezTo>
                <a:cubicBezTo>
                  <a:pt x="5472113" y="3432625"/>
                  <a:pt x="5495925" y="3419318"/>
                  <a:pt x="5522384" y="3416656"/>
                </a:cubicBezTo>
                <a:close/>
                <a:moveTo>
                  <a:pt x="5251450" y="3410306"/>
                </a:moveTo>
                <a:cubicBezTo>
                  <a:pt x="5296672" y="3415664"/>
                  <a:pt x="5325934" y="3442453"/>
                  <a:pt x="5349875" y="3485316"/>
                </a:cubicBezTo>
                <a:cubicBezTo>
                  <a:pt x="5304653" y="3496031"/>
                  <a:pt x="5267411" y="3466563"/>
                  <a:pt x="5251450" y="3410306"/>
                </a:cubicBezTo>
                <a:close/>
                <a:moveTo>
                  <a:pt x="5377957" y="3146781"/>
                </a:moveTo>
                <a:cubicBezTo>
                  <a:pt x="5471812" y="3170878"/>
                  <a:pt x="5522763" y="3235136"/>
                  <a:pt x="5573713" y="3310105"/>
                </a:cubicBezTo>
                <a:cubicBezTo>
                  <a:pt x="5514718" y="3326169"/>
                  <a:pt x="5474494" y="3288685"/>
                  <a:pt x="5431588" y="3272620"/>
                </a:cubicBezTo>
                <a:cubicBezTo>
                  <a:pt x="5375275" y="3251201"/>
                  <a:pt x="5375275" y="3200330"/>
                  <a:pt x="5377957" y="3146781"/>
                </a:cubicBezTo>
                <a:close/>
                <a:moveTo>
                  <a:pt x="528853" y="2644734"/>
                </a:moveTo>
                <a:cubicBezTo>
                  <a:pt x="540362" y="2645396"/>
                  <a:pt x="552858" y="2652010"/>
                  <a:pt x="577850" y="2665240"/>
                </a:cubicBezTo>
                <a:cubicBezTo>
                  <a:pt x="543650" y="2673177"/>
                  <a:pt x="514713" y="2678469"/>
                  <a:pt x="485775" y="2659948"/>
                </a:cubicBezTo>
                <a:cubicBezTo>
                  <a:pt x="506821" y="2649365"/>
                  <a:pt x="517343" y="2644073"/>
                  <a:pt x="528853" y="2644734"/>
                </a:cubicBezTo>
                <a:close/>
                <a:moveTo>
                  <a:pt x="343996" y="2629719"/>
                </a:moveTo>
                <a:cubicBezTo>
                  <a:pt x="366639" y="2628065"/>
                  <a:pt x="393942" y="2637987"/>
                  <a:pt x="436563" y="2657831"/>
                </a:cubicBezTo>
                <a:cubicBezTo>
                  <a:pt x="385951" y="2686935"/>
                  <a:pt x="335339" y="2713393"/>
                  <a:pt x="279400" y="2671060"/>
                </a:cubicBezTo>
                <a:cubicBezTo>
                  <a:pt x="303374" y="2644601"/>
                  <a:pt x="321354" y="2631372"/>
                  <a:pt x="343996" y="2629719"/>
                </a:cubicBezTo>
                <a:close/>
                <a:moveTo>
                  <a:pt x="5077577" y="2281593"/>
                </a:moveTo>
                <a:cubicBezTo>
                  <a:pt x="5090946" y="2281593"/>
                  <a:pt x="5098967" y="2292426"/>
                  <a:pt x="5106988" y="2303258"/>
                </a:cubicBezTo>
                <a:cubicBezTo>
                  <a:pt x="5104314" y="2316799"/>
                  <a:pt x="5096293" y="2322215"/>
                  <a:pt x="5088272" y="2324923"/>
                </a:cubicBezTo>
                <a:cubicBezTo>
                  <a:pt x="5072230" y="2327631"/>
                  <a:pt x="5061535" y="2322215"/>
                  <a:pt x="5058862" y="2305966"/>
                </a:cubicBezTo>
                <a:cubicBezTo>
                  <a:pt x="5056188" y="2292426"/>
                  <a:pt x="5064209" y="2281593"/>
                  <a:pt x="5077577" y="2281593"/>
                </a:cubicBezTo>
                <a:close/>
                <a:moveTo>
                  <a:pt x="808037" y="1776768"/>
                </a:moveTo>
                <a:cubicBezTo>
                  <a:pt x="820936" y="1776768"/>
                  <a:pt x="828675" y="1782126"/>
                  <a:pt x="828675" y="1795521"/>
                </a:cubicBezTo>
                <a:cubicBezTo>
                  <a:pt x="826095" y="1808915"/>
                  <a:pt x="820936" y="1819631"/>
                  <a:pt x="805458" y="1819631"/>
                </a:cubicBezTo>
                <a:cubicBezTo>
                  <a:pt x="792559" y="1816952"/>
                  <a:pt x="787400" y="1808915"/>
                  <a:pt x="787400" y="1795521"/>
                </a:cubicBezTo>
                <a:cubicBezTo>
                  <a:pt x="787400" y="1782126"/>
                  <a:pt x="797719" y="1776768"/>
                  <a:pt x="808037" y="1776768"/>
                </a:cubicBezTo>
                <a:close/>
                <a:moveTo>
                  <a:pt x="4488075" y="1009675"/>
                </a:moveTo>
                <a:cubicBezTo>
                  <a:pt x="4490741" y="1007013"/>
                  <a:pt x="4501406" y="1014998"/>
                  <a:pt x="4504073" y="1020321"/>
                </a:cubicBezTo>
                <a:cubicBezTo>
                  <a:pt x="4509405" y="1038952"/>
                  <a:pt x="4498740" y="1049597"/>
                  <a:pt x="4482742" y="1057582"/>
                </a:cubicBezTo>
                <a:lnTo>
                  <a:pt x="4457269" y="1075260"/>
                </a:lnTo>
                <a:lnTo>
                  <a:pt x="4461412" y="1044275"/>
                </a:lnTo>
                <a:cubicBezTo>
                  <a:pt x="4461412" y="1025644"/>
                  <a:pt x="4466744" y="1012336"/>
                  <a:pt x="4488075" y="1009675"/>
                </a:cubicBezTo>
                <a:close/>
                <a:moveTo>
                  <a:pt x="5048157" y="300393"/>
                </a:moveTo>
                <a:cubicBezTo>
                  <a:pt x="5075238" y="321560"/>
                  <a:pt x="5050865" y="326852"/>
                  <a:pt x="5042741" y="348018"/>
                </a:cubicBezTo>
                <a:cubicBezTo>
                  <a:pt x="5029200" y="321560"/>
                  <a:pt x="5037324" y="313622"/>
                  <a:pt x="5048157" y="300393"/>
                </a:cubicBezTo>
                <a:close/>
                <a:moveTo>
                  <a:pt x="3776111" y="174476"/>
                </a:moveTo>
                <a:cubicBezTo>
                  <a:pt x="3792262" y="171806"/>
                  <a:pt x="3805721" y="179816"/>
                  <a:pt x="3808413" y="198506"/>
                </a:cubicBezTo>
                <a:cubicBezTo>
                  <a:pt x="3808413" y="217195"/>
                  <a:pt x="3794954" y="227875"/>
                  <a:pt x="3778802" y="230544"/>
                </a:cubicBezTo>
                <a:cubicBezTo>
                  <a:pt x="3762651" y="230544"/>
                  <a:pt x="3751884" y="217195"/>
                  <a:pt x="3749192" y="201175"/>
                </a:cubicBezTo>
                <a:cubicBezTo>
                  <a:pt x="3746500" y="185156"/>
                  <a:pt x="3759959" y="174476"/>
                  <a:pt x="3776111" y="174476"/>
                </a:cubicBezTo>
                <a:close/>
                <a:moveTo>
                  <a:pt x="3234023" y="73579"/>
                </a:moveTo>
                <a:cubicBezTo>
                  <a:pt x="3241055" y="72587"/>
                  <a:pt x="3249762" y="75233"/>
                  <a:pt x="3259138" y="79202"/>
                </a:cubicBezTo>
                <a:cubicBezTo>
                  <a:pt x="3253780" y="100368"/>
                  <a:pt x="3251101" y="116243"/>
                  <a:pt x="3229669" y="110952"/>
                </a:cubicBezTo>
                <a:cubicBezTo>
                  <a:pt x="3218954" y="108306"/>
                  <a:pt x="3216275" y="97722"/>
                  <a:pt x="3218954" y="89785"/>
                </a:cubicBezTo>
                <a:cubicBezTo>
                  <a:pt x="3221633" y="79202"/>
                  <a:pt x="3226991" y="74571"/>
                  <a:pt x="3234023" y="73579"/>
                </a:cubicBezTo>
                <a:close/>
                <a:moveTo>
                  <a:pt x="3646346" y="64659"/>
                </a:moveTo>
                <a:cubicBezTo>
                  <a:pt x="3650173" y="65445"/>
                  <a:pt x="3654426" y="67429"/>
                  <a:pt x="3659188" y="70737"/>
                </a:cubicBezTo>
                <a:cubicBezTo>
                  <a:pt x="3656467" y="91904"/>
                  <a:pt x="3645581" y="97195"/>
                  <a:pt x="3621088" y="86612"/>
                </a:cubicBezTo>
                <a:cubicBezTo>
                  <a:pt x="3625170" y="76028"/>
                  <a:pt x="3629932" y="68752"/>
                  <a:pt x="3636056" y="65776"/>
                </a:cubicBezTo>
                <a:cubicBezTo>
                  <a:pt x="3639117" y="64287"/>
                  <a:pt x="3642519" y="63874"/>
                  <a:pt x="3646346" y="64659"/>
                </a:cubicBezTo>
                <a:close/>
                <a:moveTo>
                  <a:pt x="3450220" y="299"/>
                </a:moveTo>
                <a:cubicBezTo>
                  <a:pt x="3470217" y="-1697"/>
                  <a:pt x="3490881" y="6287"/>
                  <a:pt x="3512212" y="24918"/>
                </a:cubicBezTo>
                <a:cubicBezTo>
                  <a:pt x="3554872" y="56856"/>
                  <a:pt x="3576202" y="99440"/>
                  <a:pt x="3600199" y="150009"/>
                </a:cubicBezTo>
                <a:cubicBezTo>
                  <a:pt x="3629528" y="213885"/>
                  <a:pt x="3674856" y="269776"/>
                  <a:pt x="3714850" y="330991"/>
                </a:cubicBezTo>
                <a:cubicBezTo>
                  <a:pt x="3733514" y="360268"/>
                  <a:pt x="3757510" y="386883"/>
                  <a:pt x="3770842" y="421482"/>
                </a:cubicBezTo>
                <a:cubicBezTo>
                  <a:pt x="3786840" y="461405"/>
                  <a:pt x="3832167" y="474712"/>
                  <a:pt x="3872161" y="482697"/>
                </a:cubicBezTo>
                <a:cubicBezTo>
                  <a:pt x="3914822" y="490681"/>
                  <a:pt x="3946817" y="503989"/>
                  <a:pt x="3954816" y="551896"/>
                </a:cubicBezTo>
                <a:cubicBezTo>
                  <a:pt x="3957482" y="567865"/>
                  <a:pt x="3968148" y="586496"/>
                  <a:pt x="3984146" y="586496"/>
                </a:cubicBezTo>
                <a:cubicBezTo>
                  <a:pt x="4048136" y="589157"/>
                  <a:pt x="4085465" y="631741"/>
                  <a:pt x="4104129" y="679648"/>
                </a:cubicBezTo>
                <a:cubicBezTo>
                  <a:pt x="4128125" y="746186"/>
                  <a:pt x="4128125" y="820708"/>
                  <a:pt x="4098796" y="889907"/>
                </a:cubicBezTo>
                <a:cubicBezTo>
                  <a:pt x="4064134" y="975075"/>
                  <a:pt x="4016141" y="1052259"/>
                  <a:pt x="3941485" y="1110812"/>
                </a:cubicBezTo>
                <a:cubicBezTo>
                  <a:pt x="3930820" y="1118797"/>
                  <a:pt x="3906823" y="1129443"/>
                  <a:pt x="3917488" y="1153396"/>
                </a:cubicBezTo>
                <a:cubicBezTo>
                  <a:pt x="3933486" y="1180011"/>
                  <a:pt x="3965482" y="1201303"/>
                  <a:pt x="3989478" y="1193319"/>
                </a:cubicBezTo>
                <a:cubicBezTo>
                  <a:pt x="4090797" y="1156058"/>
                  <a:pt x="4149456" y="1238565"/>
                  <a:pt x="4224112" y="1273162"/>
                </a:cubicBezTo>
                <a:cubicBezTo>
                  <a:pt x="4250775" y="1286470"/>
                  <a:pt x="4266772" y="1278485"/>
                  <a:pt x="4280104" y="1259855"/>
                </a:cubicBezTo>
                <a:cubicBezTo>
                  <a:pt x="4304101" y="1230580"/>
                  <a:pt x="4330764" y="1198642"/>
                  <a:pt x="4354760" y="1166704"/>
                </a:cubicBezTo>
                <a:cubicBezTo>
                  <a:pt x="4372091" y="1145412"/>
                  <a:pt x="4391422" y="1124785"/>
                  <a:pt x="4412752" y="1106155"/>
                </a:cubicBezTo>
                <a:lnTo>
                  <a:pt x="4457269" y="1075260"/>
                </a:lnTo>
                <a:lnTo>
                  <a:pt x="4450664" y="1124660"/>
                </a:lnTo>
                <a:cubicBezTo>
                  <a:pt x="4432416" y="1199640"/>
                  <a:pt x="4389422" y="1258524"/>
                  <a:pt x="4301434" y="1302439"/>
                </a:cubicBezTo>
                <a:cubicBezTo>
                  <a:pt x="4216113" y="1347684"/>
                  <a:pt x="4154788" y="1353007"/>
                  <a:pt x="4077466" y="1305100"/>
                </a:cubicBezTo>
                <a:cubicBezTo>
                  <a:pt x="4061468" y="1297116"/>
                  <a:pt x="4045470" y="1291793"/>
                  <a:pt x="4026806" y="1291793"/>
                </a:cubicBezTo>
                <a:cubicBezTo>
                  <a:pt x="4000143" y="1294454"/>
                  <a:pt x="3973480" y="1291793"/>
                  <a:pt x="3962815" y="1321069"/>
                </a:cubicBezTo>
                <a:cubicBezTo>
                  <a:pt x="3954816" y="1350346"/>
                  <a:pt x="3976146" y="1363653"/>
                  <a:pt x="4000143" y="1374299"/>
                </a:cubicBezTo>
                <a:cubicBezTo>
                  <a:pt x="4029472" y="1390268"/>
                  <a:pt x="4040138" y="1419545"/>
                  <a:pt x="4058802" y="1443499"/>
                </a:cubicBezTo>
                <a:cubicBezTo>
                  <a:pt x="4077466" y="1467452"/>
                  <a:pt x="4098796" y="1494067"/>
                  <a:pt x="4130792" y="1491406"/>
                </a:cubicBezTo>
                <a:cubicBezTo>
                  <a:pt x="4165454" y="1488744"/>
                  <a:pt x="4170786" y="1456806"/>
                  <a:pt x="4176118" y="1427530"/>
                </a:cubicBezTo>
                <a:cubicBezTo>
                  <a:pt x="4176118" y="1424868"/>
                  <a:pt x="4181451" y="1422207"/>
                  <a:pt x="4184118" y="1422207"/>
                </a:cubicBezTo>
                <a:cubicBezTo>
                  <a:pt x="4205448" y="1419545"/>
                  <a:pt x="4208114" y="1438176"/>
                  <a:pt x="4205448" y="1451483"/>
                </a:cubicBezTo>
                <a:cubicBezTo>
                  <a:pt x="4197449" y="1520682"/>
                  <a:pt x="4245442" y="1565928"/>
                  <a:pt x="4277438" y="1613835"/>
                </a:cubicBezTo>
                <a:cubicBezTo>
                  <a:pt x="4314766" y="1669726"/>
                  <a:pt x="4381423" y="1669726"/>
                  <a:pt x="4442748" y="1653757"/>
                </a:cubicBezTo>
                <a:cubicBezTo>
                  <a:pt x="4477410" y="1645773"/>
                  <a:pt x="4512072" y="1640450"/>
                  <a:pt x="4544067" y="1648434"/>
                </a:cubicBezTo>
                <a:cubicBezTo>
                  <a:pt x="4608058" y="1661742"/>
                  <a:pt x="4658718" y="1635127"/>
                  <a:pt x="4696046" y="1592543"/>
                </a:cubicBezTo>
                <a:cubicBezTo>
                  <a:pt x="4746706" y="1539313"/>
                  <a:pt x="4813363" y="1544636"/>
                  <a:pt x="4874688" y="1533990"/>
                </a:cubicBezTo>
                <a:cubicBezTo>
                  <a:pt x="4906683" y="1528667"/>
                  <a:pt x="4906683" y="1560605"/>
                  <a:pt x="4890685" y="1579235"/>
                </a:cubicBezTo>
                <a:cubicBezTo>
                  <a:pt x="4840026" y="1637788"/>
                  <a:pt x="4826694" y="1717633"/>
                  <a:pt x="4776035" y="1778848"/>
                </a:cubicBezTo>
                <a:cubicBezTo>
                  <a:pt x="4760037" y="1800140"/>
                  <a:pt x="4762703" y="1826755"/>
                  <a:pt x="4781367" y="1842724"/>
                </a:cubicBezTo>
                <a:cubicBezTo>
                  <a:pt x="4821362" y="1877324"/>
                  <a:pt x="4864022" y="1909262"/>
                  <a:pt x="4922681" y="1893293"/>
                </a:cubicBezTo>
                <a:cubicBezTo>
                  <a:pt x="4954676" y="1882647"/>
                  <a:pt x="4986672" y="1872001"/>
                  <a:pt x="5018668" y="1861355"/>
                </a:cubicBezTo>
                <a:cubicBezTo>
                  <a:pt x="5034665" y="1853370"/>
                  <a:pt x="5050663" y="1845386"/>
                  <a:pt x="5063994" y="1856032"/>
                </a:cubicBezTo>
                <a:cubicBezTo>
                  <a:pt x="5103988" y="1890631"/>
                  <a:pt x="5127986" y="1864016"/>
                  <a:pt x="5157314" y="1840063"/>
                </a:cubicBezTo>
                <a:cubicBezTo>
                  <a:pt x="5191976" y="1810786"/>
                  <a:pt x="5229304" y="1789494"/>
                  <a:pt x="5279964" y="1802802"/>
                </a:cubicBezTo>
                <a:cubicBezTo>
                  <a:pt x="5287963" y="1845386"/>
                  <a:pt x="5261300" y="1864016"/>
                  <a:pt x="5229304" y="1869339"/>
                </a:cubicBezTo>
                <a:cubicBezTo>
                  <a:pt x="5133318" y="1879985"/>
                  <a:pt x="5055996" y="1943861"/>
                  <a:pt x="4962675" y="1959830"/>
                </a:cubicBezTo>
                <a:cubicBezTo>
                  <a:pt x="4954676" y="1959830"/>
                  <a:pt x="4944011" y="1965153"/>
                  <a:pt x="4941345" y="1973138"/>
                </a:cubicBezTo>
                <a:cubicBezTo>
                  <a:pt x="4904017" y="2034352"/>
                  <a:pt x="4850691" y="2076936"/>
                  <a:pt x="4784034" y="2103551"/>
                </a:cubicBezTo>
                <a:cubicBezTo>
                  <a:pt x="4714710" y="2132828"/>
                  <a:pt x="4714710" y="2236627"/>
                  <a:pt x="4773368" y="2287195"/>
                </a:cubicBezTo>
                <a:cubicBezTo>
                  <a:pt x="4826694" y="2335102"/>
                  <a:pt x="4888019" y="2377686"/>
                  <a:pt x="4938678" y="2430916"/>
                </a:cubicBezTo>
                <a:cubicBezTo>
                  <a:pt x="4949344" y="2441562"/>
                  <a:pt x="4962675" y="2444224"/>
                  <a:pt x="4978673" y="2449547"/>
                </a:cubicBezTo>
                <a:cubicBezTo>
                  <a:pt x="5045330" y="2470839"/>
                  <a:pt x="5066660" y="2529392"/>
                  <a:pt x="5021334" y="2587945"/>
                </a:cubicBezTo>
                <a:cubicBezTo>
                  <a:pt x="4973340" y="2646498"/>
                  <a:pt x="4968008" y="2702390"/>
                  <a:pt x="5016001" y="2760943"/>
                </a:cubicBezTo>
                <a:cubicBezTo>
                  <a:pt x="5039998" y="2790219"/>
                  <a:pt x="5074660" y="2811511"/>
                  <a:pt x="5114654" y="2822157"/>
                </a:cubicBezTo>
                <a:cubicBezTo>
                  <a:pt x="5146650" y="2835465"/>
                  <a:pt x="5186644" y="2830142"/>
                  <a:pt x="5207974" y="2867403"/>
                </a:cubicBezTo>
                <a:cubicBezTo>
                  <a:pt x="5170646" y="2899341"/>
                  <a:pt x="5135984" y="2872726"/>
                  <a:pt x="5101322" y="2862080"/>
                </a:cubicBezTo>
                <a:cubicBezTo>
                  <a:pt x="5066660" y="2851434"/>
                  <a:pt x="5034665" y="2854095"/>
                  <a:pt x="5024000" y="2886033"/>
                </a:cubicBezTo>
                <a:cubicBezTo>
                  <a:pt x="5016001" y="2920633"/>
                  <a:pt x="4986672" y="2968540"/>
                  <a:pt x="5055996" y="2987170"/>
                </a:cubicBezTo>
                <a:cubicBezTo>
                  <a:pt x="5106655" y="3000478"/>
                  <a:pt x="5154648" y="3027093"/>
                  <a:pt x="5202642" y="3048385"/>
                </a:cubicBezTo>
                <a:cubicBezTo>
                  <a:pt x="5223972" y="3056370"/>
                  <a:pt x="5234637" y="3072339"/>
                  <a:pt x="5250635" y="3090969"/>
                </a:cubicBezTo>
                <a:cubicBezTo>
                  <a:pt x="5197309" y="3096292"/>
                  <a:pt x="5157314" y="3077662"/>
                  <a:pt x="5125319" y="3045724"/>
                </a:cubicBezTo>
                <a:cubicBezTo>
                  <a:pt x="5103988" y="3024432"/>
                  <a:pt x="5079992" y="3003139"/>
                  <a:pt x="5050663" y="3019109"/>
                </a:cubicBezTo>
                <a:cubicBezTo>
                  <a:pt x="5024000" y="3032416"/>
                  <a:pt x="5031999" y="3064354"/>
                  <a:pt x="5039998" y="3090969"/>
                </a:cubicBezTo>
                <a:cubicBezTo>
                  <a:pt x="5047996" y="3125569"/>
                  <a:pt x="5061328" y="3157507"/>
                  <a:pt x="5077326" y="3192106"/>
                </a:cubicBezTo>
                <a:cubicBezTo>
                  <a:pt x="5039998" y="3146861"/>
                  <a:pt x="4989338" y="3122907"/>
                  <a:pt x="4946678" y="3088308"/>
                </a:cubicBezTo>
                <a:cubicBezTo>
                  <a:pt x="4925347" y="3072339"/>
                  <a:pt x="4901350" y="3051047"/>
                  <a:pt x="4874688" y="3077662"/>
                </a:cubicBezTo>
                <a:cubicBezTo>
                  <a:pt x="4848024" y="3106938"/>
                  <a:pt x="4866689" y="3128230"/>
                  <a:pt x="4885353" y="3152184"/>
                </a:cubicBezTo>
                <a:cubicBezTo>
                  <a:pt x="4930680" y="3208075"/>
                  <a:pt x="4973340" y="3266628"/>
                  <a:pt x="5055996" y="3266628"/>
                </a:cubicBezTo>
                <a:cubicBezTo>
                  <a:pt x="5061328" y="3266628"/>
                  <a:pt x="5066660" y="3271951"/>
                  <a:pt x="5069327" y="3274613"/>
                </a:cubicBezTo>
                <a:cubicBezTo>
                  <a:pt x="5074660" y="3277274"/>
                  <a:pt x="5082658" y="3282597"/>
                  <a:pt x="5090658" y="3287920"/>
                </a:cubicBezTo>
                <a:cubicBezTo>
                  <a:pt x="5066660" y="3327843"/>
                  <a:pt x="5058662" y="3362442"/>
                  <a:pt x="5074660" y="3407688"/>
                </a:cubicBezTo>
                <a:cubicBezTo>
                  <a:pt x="5090658" y="3452934"/>
                  <a:pt x="5066660" y="3503502"/>
                  <a:pt x="5055996" y="3548748"/>
                </a:cubicBezTo>
                <a:cubicBezTo>
                  <a:pt x="5039998" y="3612624"/>
                  <a:pt x="5050663" y="3636577"/>
                  <a:pt x="5114654" y="3649885"/>
                </a:cubicBezTo>
                <a:cubicBezTo>
                  <a:pt x="5146650" y="3657869"/>
                  <a:pt x="5165314" y="3671177"/>
                  <a:pt x="5170646" y="3700453"/>
                </a:cubicBezTo>
                <a:cubicBezTo>
                  <a:pt x="5173312" y="3716422"/>
                  <a:pt x="5194642" y="3735053"/>
                  <a:pt x="5167980" y="3748360"/>
                </a:cubicBezTo>
                <a:cubicBezTo>
                  <a:pt x="5146650" y="3761668"/>
                  <a:pt x="5127986" y="3743037"/>
                  <a:pt x="5119986" y="3729730"/>
                </a:cubicBezTo>
                <a:cubicBezTo>
                  <a:pt x="5093324" y="3681823"/>
                  <a:pt x="5047996" y="3655208"/>
                  <a:pt x="5016001" y="3617947"/>
                </a:cubicBezTo>
                <a:cubicBezTo>
                  <a:pt x="4981339" y="3578024"/>
                  <a:pt x="4936012" y="3540763"/>
                  <a:pt x="4896018" y="3527456"/>
                </a:cubicBezTo>
                <a:cubicBezTo>
                  <a:pt x="4834693" y="3506164"/>
                  <a:pt x="4770702" y="3474226"/>
                  <a:pt x="4704045" y="3482210"/>
                </a:cubicBezTo>
                <a:cubicBezTo>
                  <a:pt x="4629388" y="3487533"/>
                  <a:pt x="4568064" y="3527456"/>
                  <a:pt x="4506739" y="3562055"/>
                </a:cubicBezTo>
                <a:cubicBezTo>
                  <a:pt x="4496074" y="3567378"/>
                  <a:pt x="4490741" y="3583347"/>
                  <a:pt x="4485409" y="3593993"/>
                </a:cubicBezTo>
                <a:cubicBezTo>
                  <a:pt x="4453413" y="3665854"/>
                  <a:pt x="4440082" y="3743037"/>
                  <a:pt x="4418751" y="3820221"/>
                </a:cubicBezTo>
                <a:cubicBezTo>
                  <a:pt x="4410752" y="3854821"/>
                  <a:pt x="4418751" y="3892082"/>
                  <a:pt x="4445414" y="3921358"/>
                </a:cubicBezTo>
                <a:cubicBezTo>
                  <a:pt x="4466744" y="3945312"/>
                  <a:pt x="4485409" y="3971927"/>
                  <a:pt x="4472077" y="4006526"/>
                </a:cubicBezTo>
                <a:cubicBezTo>
                  <a:pt x="4464078" y="4027818"/>
                  <a:pt x="4442748" y="4038464"/>
                  <a:pt x="4418751" y="4030480"/>
                </a:cubicBezTo>
                <a:cubicBezTo>
                  <a:pt x="4381423" y="4022495"/>
                  <a:pt x="4362759" y="4001203"/>
                  <a:pt x="4354760" y="3961281"/>
                </a:cubicBezTo>
                <a:cubicBezTo>
                  <a:pt x="4341429" y="3908051"/>
                  <a:pt x="4312100" y="3857482"/>
                  <a:pt x="4250775" y="3844175"/>
                </a:cubicBezTo>
                <a:cubicBezTo>
                  <a:pt x="4200115" y="3833529"/>
                  <a:pt x="4170786" y="3854821"/>
                  <a:pt x="4176118" y="3905389"/>
                </a:cubicBezTo>
                <a:cubicBezTo>
                  <a:pt x="4178785" y="3947973"/>
                  <a:pt x="4184118" y="3990557"/>
                  <a:pt x="4213447" y="4027818"/>
                </a:cubicBezTo>
                <a:cubicBezTo>
                  <a:pt x="4232111" y="4051772"/>
                  <a:pt x="4240110" y="4083710"/>
                  <a:pt x="4245442" y="4160893"/>
                </a:cubicBezTo>
                <a:cubicBezTo>
                  <a:pt x="4192116" y="4150247"/>
                  <a:pt x="4141457" y="4131617"/>
                  <a:pt x="4098796" y="4091694"/>
                </a:cubicBezTo>
                <a:cubicBezTo>
                  <a:pt x="4037471" y="4030480"/>
                  <a:pt x="3949484" y="4054433"/>
                  <a:pt x="3901490" y="4107663"/>
                </a:cubicBezTo>
                <a:cubicBezTo>
                  <a:pt x="3869495" y="4144924"/>
                  <a:pt x="3869495" y="4203478"/>
                  <a:pt x="3877494" y="4256708"/>
                </a:cubicBezTo>
                <a:cubicBezTo>
                  <a:pt x="3882826" y="4275338"/>
                  <a:pt x="3893492" y="4293969"/>
                  <a:pt x="3866828" y="4307276"/>
                </a:cubicBezTo>
                <a:cubicBezTo>
                  <a:pt x="3837499" y="4301953"/>
                  <a:pt x="3840166" y="4275338"/>
                  <a:pt x="3840166" y="4256708"/>
                </a:cubicBezTo>
                <a:cubicBezTo>
                  <a:pt x="3837499" y="4184847"/>
                  <a:pt x="3794839" y="4139601"/>
                  <a:pt x="3744179" y="4099679"/>
                </a:cubicBezTo>
                <a:cubicBezTo>
                  <a:pt x="3669523" y="4041126"/>
                  <a:pt x="3581535" y="4011849"/>
                  <a:pt x="3485548" y="4033141"/>
                </a:cubicBezTo>
                <a:cubicBezTo>
                  <a:pt x="3466884" y="4038464"/>
                  <a:pt x="3458886" y="4027818"/>
                  <a:pt x="3448220" y="4019834"/>
                </a:cubicBezTo>
                <a:cubicBezTo>
                  <a:pt x="3397561" y="3990557"/>
                  <a:pt x="3344235" y="3969265"/>
                  <a:pt x="3285576" y="3971927"/>
                </a:cubicBezTo>
                <a:cubicBezTo>
                  <a:pt x="3237583" y="3974588"/>
                  <a:pt x="3194922" y="3955958"/>
                  <a:pt x="3146929" y="3953296"/>
                </a:cubicBezTo>
                <a:cubicBezTo>
                  <a:pt x="3117600" y="3953296"/>
                  <a:pt x="3088271" y="3953296"/>
                  <a:pt x="3069607" y="3971927"/>
                </a:cubicBezTo>
                <a:cubicBezTo>
                  <a:pt x="2989618" y="4043787"/>
                  <a:pt x="2888299" y="4099679"/>
                  <a:pt x="2877634" y="4227431"/>
                </a:cubicBezTo>
                <a:cubicBezTo>
                  <a:pt x="2872301" y="4307276"/>
                  <a:pt x="2808310" y="4357845"/>
                  <a:pt x="2760317" y="4413736"/>
                </a:cubicBezTo>
                <a:cubicBezTo>
                  <a:pt x="2738986" y="4440351"/>
                  <a:pt x="2690993" y="4437690"/>
                  <a:pt x="2658997" y="4408413"/>
                </a:cubicBezTo>
                <a:cubicBezTo>
                  <a:pt x="2627002" y="4376475"/>
                  <a:pt x="2648332" y="4355183"/>
                  <a:pt x="2669663" y="4331230"/>
                </a:cubicBezTo>
                <a:cubicBezTo>
                  <a:pt x="2733654" y="4264692"/>
                  <a:pt x="2770982" y="4187509"/>
                  <a:pt x="2746985" y="4091694"/>
                </a:cubicBezTo>
                <a:cubicBezTo>
                  <a:pt x="2733654" y="4038464"/>
                  <a:pt x="2714990" y="3987896"/>
                  <a:pt x="2677661" y="3950635"/>
                </a:cubicBezTo>
                <a:cubicBezTo>
                  <a:pt x="2645666" y="3918697"/>
                  <a:pt x="2600339" y="3908051"/>
                  <a:pt x="2563011" y="3934666"/>
                </a:cubicBezTo>
                <a:cubicBezTo>
                  <a:pt x="2501686" y="3974588"/>
                  <a:pt x="2435029" y="3998542"/>
                  <a:pt x="2373704" y="4038464"/>
                </a:cubicBezTo>
                <a:cubicBezTo>
                  <a:pt x="2333710" y="4065079"/>
                  <a:pt x="2315046" y="4107663"/>
                  <a:pt x="2333710" y="4150247"/>
                </a:cubicBezTo>
                <a:cubicBezTo>
                  <a:pt x="2368371" y="4232754"/>
                  <a:pt x="2331043" y="4317922"/>
                  <a:pt x="2248388" y="4347199"/>
                </a:cubicBezTo>
                <a:cubicBezTo>
                  <a:pt x="2203061" y="4363168"/>
                  <a:pt x="2184397" y="4389783"/>
                  <a:pt x="2165733" y="4429705"/>
                </a:cubicBezTo>
                <a:cubicBezTo>
                  <a:pt x="2131071" y="4498905"/>
                  <a:pt x="2117740" y="4578750"/>
                  <a:pt x="2056415" y="4634641"/>
                </a:cubicBezTo>
                <a:cubicBezTo>
                  <a:pt x="2045750" y="4645287"/>
                  <a:pt x="2035085" y="4661256"/>
                  <a:pt x="2013754" y="4655933"/>
                </a:cubicBezTo>
                <a:cubicBezTo>
                  <a:pt x="2013754" y="4618672"/>
                  <a:pt x="2032418" y="4586734"/>
                  <a:pt x="2059081" y="4562781"/>
                </a:cubicBezTo>
                <a:cubicBezTo>
                  <a:pt x="2128405" y="4496243"/>
                  <a:pt x="2141736" y="4411075"/>
                  <a:pt x="2141736" y="4320584"/>
                </a:cubicBezTo>
                <a:cubicBezTo>
                  <a:pt x="2139070" y="4272677"/>
                  <a:pt x="2165733" y="4230093"/>
                  <a:pt x="2187063" y="4184847"/>
                </a:cubicBezTo>
                <a:cubicBezTo>
                  <a:pt x="2203061" y="4147586"/>
                  <a:pt x="2211060" y="4107663"/>
                  <a:pt x="2248388" y="4081048"/>
                </a:cubicBezTo>
                <a:cubicBezTo>
                  <a:pt x="2253721" y="4075725"/>
                  <a:pt x="2259053" y="4059756"/>
                  <a:pt x="2256387" y="4051772"/>
                </a:cubicBezTo>
                <a:cubicBezTo>
                  <a:pt x="2243056" y="3998542"/>
                  <a:pt x="2261720" y="3950635"/>
                  <a:pt x="2272385" y="3902728"/>
                </a:cubicBezTo>
                <a:cubicBezTo>
                  <a:pt x="2280384" y="3862805"/>
                  <a:pt x="2272385" y="3833529"/>
                  <a:pt x="2235057" y="3812237"/>
                </a:cubicBezTo>
                <a:cubicBezTo>
                  <a:pt x="2200395" y="3790945"/>
                  <a:pt x="2184397" y="3756345"/>
                  <a:pt x="2181731" y="3719084"/>
                </a:cubicBezTo>
                <a:cubicBezTo>
                  <a:pt x="2176398" y="3647223"/>
                  <a:pt x="2141736" y="3593993"/>
                  <a:pt x="2085744" y="3554071"/>
                </a:cubicBezTo>
                <a:cubicBezTo>
                  <a:pt x="2072413" y="3543425"/>
                  <a:pt x="2059081" y="3532779"/>
                  <a:pt x="2051083" y="3519471"/>
                </a:cubicBezTo>
                <a:cubicBezTo>
                  <a:pt x="2029752" y="3487533"/>
                  <a:pt x="2000423" y="3476887"/>
                  <a:pt x="1965761" y="3487533"/>
                </a:cubicBezTo>
                <a:cubicBezTo>
                  <a:pt x="1861776" y="3530117"/>
                  <a:pt x="1776454" y="3471564"/>
                  <a:pt x="1685800" y="3439626"/>
                </a:cubicBezTo>
                <a:cubicBezTo>
                  <a:pt x="1640473" y="3423657"/>
                  <a:pt x="1640473" y="3389057"/>
                  <a:pt x="1672469" y="3354458"/>
                </a:cubicBezTo>
                <a:cubicBezTo>
                  <a:pt x="1704464" y="3317197"/>
                  <a:pt x="1736460" y="3277274"/>
                  <a:pt x="1768455" y="3240013"/>
                </a:cubicBezTo>
                <a:cubicBezTo>
                  <a:pt x="1800451" y="3202752"/>
                  <a:pt x="1848444" y="3208075"/>
                  <a:pt x="1864442" y="3255982"/>
                </a:cubicBezTo>
                <a:cubicBezTo>
                  <a:pt x="1872441" y="3277274"/>
                  <a:pt x="1880440" y="3295905"/>
                  <a:pt x="1883106" y="3317197"/>
                </a:cubicBezTo>
                <a:cubicBezTo>
                  <a:pt x="1888439" y="3367765"/>
                  <a:pt x="1928433" y="3365104"/>
                  <a:pt x="1955096" y="3354458"/>
                </a:cubicBezTo>
                <a:cubicBezTo>
                  <a:pt x="1987091" y="3343812"/>
                  <a:pt x="1976426" y="3311874"/>
                  <a:pt x="1965761" y="3285259"/>
                </a:cubicBezTo>
                <a:cubicBezTo>
                  <a:pt x="1949763" y="3242675"/>
                  <a:pt x="1917768" y="3218721"/>
                  <a:pt x="1875107" y="3200091"/>
                </a:cubicBezTo>
                <a:cubicBezTo>
                  <a:pt x="1813782" y="3170814"/>
                  <a:pt x="1747125" y="3144199"/>
                  <a:pt x="1723128" y="3067016"/>
                </a:cubicBezTo>
                <a:cubicBezTo>
                  <a:pt x="1709797" y="3027093"/>
                  <a:pt x="1717796" y="2995155"/>
                  <a:pt x="1736460" y="2960555"/>
                </a:cubicBezTo>
                <a:cubicBezTo>
                  <a:pt x="1760456" y="2909987"/>
                  <a:pt x="1789786" y="2859418"/>
                  <a:pt x="1765789" y="2798204"/>
                </a:cubicBezTo>
                <a:cubicBezTo>
                  <a:pt x="1747125" y="2747635"/>
                  <a:pt x="1701798" y="2721020"/>
                  <a:pt x="1653805" y="2707713"/>
                </a:cubicBezTo>
                <a:cubicBezTo>
                  <a:pt x="1605811" y="2694405"/>
                  <a:pt x="1552486" y="2694405"/>
                  <a:pt x="1501826" y="2691744"/>
                </a:cubicBezTo>
                <a:cubicBezTo>
                  <a:pt x="1459165" y="2686421"/>
                  <a:pt x="1419171" y="2697067"/>
                  <a:pt x="1384509" y="2721020"/>
                </a:cubicBezTo>
                <a:cubicBezTo>
                  <a:pt x="1339182" y="2752958"/>
                  <a:pt x="1288523" y="2760943"/>
                  <a:pt x="1235197" y="2747635"/>
                </a:cubicBezTo>
                <a:cubicBezTo>
                  <a:pt x="1205867" y="2742312"/>
                  <a:pt x="1176538" y="2750297"/>
                  <a:pt x="1149875" y="2760943"/>
                </a:cubicBezTo>
                <a:cubicBezTo>
                  <a:pt x="1107215" y="2776912"/>
                  <a:pt x="1064554" y="2776912"/>
                  <a:pt x="1019227" y="2768927"/>
                </a:cubicBezTo>
                <a:cubicBezTo>
                  <a:pt x="984565" y="2763604"/>
                  <a:pt x="965901" y="2744974"/>
                  <a:pt x="952570" y="2713036"/>
                </a:cubicBezTo>
                <a:cubicBezTo>
                  <a:pt x="944571" y="2683759"/>
                  <a:pt x="955236" y="2673113"/>
                  <a:pt x="984565" y="2659806"/>
                </a:cubicBezTo>
                <a:cubicBezTo>
                  <a:pt x="1104548" y="2595929"/>
                  <a:pt x="1256527" y="2598591"/>
                  <a:pt x="1357846" y="2489469"/>
                </a:cubicBezTo>
                <a:cubicBezTo>
                  <a:pt x="1373844" y="2470839"/>
                  <a:pt x="1397841" y="2454870"/>
                  <a:pt x="1424504" y="2444224"/>
                </a:cubicBezTo>
                <a:cubicBezTo>
                  <a:pt x="1488495" y="2417609"/>
                  <a:pt x="1509825" y="2377686"/>
                  <a:pt x="1504492" y="2308487"/>
                </a:cubicBezTo>
                <a:cubicBezTo>
                  <a:pt x="1501826" y="2295180"/>
                  <a:pt x="1496493" y="2281872"/>
                  <a:pt x="1501826" y="2271226"/>
                </a:cubicBezTo>
                <a:cubicBezTo>
                  <a:pt x="1533822" y="2186058"/>
                  <a:pt x="1501826" y="2100890"/>
                  <a:pt x="1491161" y="2015722"/>
                </a:cubicBezTo>
                <a:cubicBezTo>
                  <a:pt x="1485828" y="1986445"/>
                  <a:pt x="1477829" y="1965153"/>
                  <a:pt x="1451166" y="1949184"/>
                </a:cubicBezTo>
                <a:cubicBezTo>
                  <a:pt x="1432502" y="1938538"/>
                  <a:pt x="1411172" y="1925231"/>
                  <a:pt x="1403173" y="1901277"/>
                </a:cubicBezTo>
                <a:cubicBezTo>
                  <a:pt x="1395174" y="1885308"/>
                  <a:pt x="1379177" y="1885308"/>
                  <a:pt x="1365845" y="1890631"/>
                </a:cubicBezTo>
                <a:cubicBezTo>
                  <a:pt x="1285856" y="1914585"/>
                  <a:pt x="1205867" y="1879985"/>
                  <a:pt x="1125879" y="1893293"/>
                </a:cubicBezTo>
                <a:cubicBezTo>
                  <a:pt x="1112547" y="1893293"/>
                  <a:pt x="1099216" y="1887970"/>
                  <a:pt x="1088551" y="1882647"/>
                </a:cubicBezTo>
                <a:cubicBezTo>
                  <a:pt x="1067220" y="1874662"/>
                  <a:pt x="1040557" y="1869339"/>
                  <a:pt x="1043224" y="1840063"/>
                </a:cubicBezTo>
                <a:cubicBezTo>
                  <a:pt x="1043224" y="1808125"/>
                  <a:pt x="1072553" y="1805463"/>
                  <a:pt x="1096549" y="1794817"/>
                </a:cubicBezTo>
                <a:cubicBezTo>
                  <a:pt x="1149875" y="1768202"/>
                  <a:pt x="1211200" y="1765540"/>
                  <a:pt x="1269858" y="1752233"/>
                </a:cubicBezTo>
                <a:cubicBezTo>
                  <a:pt x="1344515" y="1738925"/>
                  <a:pt x="1379177" y="1677711"/>
                  <a:pt x="1416505" y="1619158"/>
                </a:cubicBezTo>
                <a:cubicBezTo>
                  <a:pt x="1432502" y="1592543"/>
                  <a:pt x="1405839" y="1571251"/>
                  <a:pt x="1379177" y="1563266"/>
                </a:cubicBezTo>
                <a:cubicBezTo>
                  <a:pt x="1320518" y="1541974"/>
                  <a:pt x="1264526" y="1518021"/>
                  <a:pt x="1197869" y="1515359"/>
                </a:cubicBezTo>
                <a:cubicBezTo>
                  <a:pt x="1131211" y="1512698"/>
                  <a:pt x="1064554" y="1496729"/>
                  <a:pt x="1003229" y="1459468"/>
                </a:cubicBezTo>
                <a:cubicBezTo>
                  <a:pt x="955236" y="1432853"/>
                  <a:pt x="896577" y="1435514"/>
                  <a:pt x="840585" y="1438176"/>
                </a:cubicBezTo>
                <a:cubicBezTo>
                  <a:pt x="803257" y="1440837"/>
                  <a:pt x="768595" y="1435514"/>
                  <a:pt x="744599" y="1400915"/>
                </a:cubicBezTo>
                <a:cubicBezTo>
                  <a:pt x="736600" y="1387607"/>
                  <a:pt x="741932" y="1371638"/>
                  <a:pt x="749931" y="1360992"/>
                </a:cubicBezTo>
                <a:cubicBezTo>
                  <a:pt x="779260" y="1329054"/>
                  <a:pt x="813922" y="1331715"/>
                  <a:pt x="851250" y="1345023"/>
                </a:cubicBezTo>
                <a:cubicBezTo>
                  <a:pt x="920574" y="1363653"/>
                  <a:pt x="992564" y="1379622"/>
                  <a:pt x="1064554" y="1355669"/>
                </a:cubicBezTo>
                <a:cubicBezTo>
                  <a:pt x="1101882" y="1345023"/>
                  <a:pt x="1131211" y="1355669"/>
                  <a:pt x="1160540" y="1379622"/>
                </a:cubicBezTo>
                <a:cubicBezTo>
                  <a:pt x="1168539" y="1384945"/>
                  <a:pt x="1173872" y="1390268"/>
                  <a:pt x="1181871" y="1392930"/>
                </a:cubicBezTo>
                <a:cubicBezTo>
                  <a:pt x="1211200" y="1408899"/>
                  <a:pt x="1243196" y="1419545"/>
                  <a:pt x="1264526" y="1390268"/>
                </a:cubicBezTo>
                <a:cubicBezTo>
                  <a:pt x="1288523" y="1360992"/>
                  <a:pt x="1277857" y="1323731"/>
                  <a:pt x="1251194" y="1299777"/>
                </a:cubicBezTo>
                <a:cubicBezTo>
                  <a:pt x="1227198" y="1275824"/>
                  <a:pt x="1208534" y="1254534"/>
                  <a:pt x="1197869" y="1222596"/>
                </a:cubicBezTo>
                <a:cubicBezTo>
                  <a:pt x="1184537" y="1185334"/>
                  <a:pt x="1141876" y="1206626"/>
                  <a:pt x="1112547" y="1195980"/>
                </a:cubicBezTo>
                <a:cubicBezTo>
                  <a:pt x="1109881" y="1169365"/>
                  <a:pt x="1125879" y="1161381"/>
                  <a:pt x="1141876" y="1161381"/>
                </a:cubicBezTo>
                <a:cubicBezTo>
                  <a:pt x="1208534" y="1169365"/>
                  <a:pt x="1277857" y="1142750"/>
                  <a:pt x="1344515" y="1161381"/>
                </a:cubicBezTo>
                <a:cubicBezTo>
                  <a:pt x="1349847" y="1161381"/>
                  <a:pt x="1352514" y="1161381"/>
                  <a:pt x="1355180" y="1161381"/>
                </a:cubicBezTo>
                <a:cubicBezTo>
                  <a:pt x="1416505" y="1214611"/>
                  <a:pt x="1491161" y="1249210"/>
                  <a:pt x="1557818" y="1291793"/>
                </a:cubicBezTo>
                <a:cubicBezTo>
                  <a:pt x="1597813" y="1318408"/>
                  <a:pt x="1584481" y="1371638"/>
                  <a:pt x="1544487" y="1398253"/>
                </a:cubicBezTo>
                <a:cubicBezTo>
                  <a:pt x="1525823" y="1411561"/>
                  <a:pt x="1507159" y="1422207"/>
                  <a:pt x="1488495" y="1430191"/>
                </a:cubicBezTo>
                <a:cubicBezTo>
                  <a:pt x="1459165" y="1443499"/>
                  <a:pt x="1440501" y="1472775"/>
                  <a:pt x="1453833" y="1502052"/>
                </a:cubicBezTo>
                <a:cubicBezTo>
                  <a:pt x="1472497" y="1547297"/>
                  <a:pt x="1467164" y="1592543"/>
                  <a:pt x="1469830" y="1637788"/>
                </a:cubicBezTo>
                <a:cubicBezTo>
                  <a:pt x="1472497" y="1706987"/>
                  <a:pt x="1512491" y="1728279"/>
                  <a:pt x="1571150" y="1691018"/>
                </a:cubicBezTo>
                <a:cubicBezTo>
                  <a:pt x="1632474" y="1653757"/>
                  <a:pt x="1667136" y="1589881"/>
                  <a:pt x="1675135" y="1518021"/>
                </a:cubicBezTo>
                <a:cubicBezTo>
                  <a:pt x="1677801" y="1486083"/>
                  <a:pt x="1688467" y="1454145"/>
                  <a:pt x="1677801" y="1416884"/>
                </a:cubicBezTo>
                <a:cubicBezTo>
                  <a:pt x="1667136" y="1392930"/>
                  <a:pt x="1696465" y="1376961"/>
                  <a:pt x="1712463" y="1363653"/>
                </a:cubicBezTo>
                <a:cubicBezTo>
                  <a:pt x="1779121" y="1307762"/>
                  <a:pt x="1864442" y="1307762"/>
                  <a:pt x="1944431" y="1297116"/>
                </a:cubicBezTo>
                <a:cubicBezTo>
                  <a:pt x="1992424" y="1291793"/>
                  <a:pt x="2040417" y="1294454"/>
                  <a:pt x="2091077" y="1278485"/>
                </a:cubicBezTo>
                <a:cubicBezTo>
                  <a:pt x="2155068" y="1259855"/>
                  <a:pt x="2224392" y="1262516"/>
                  <a:pt x="2291049" y="1243887"/>
                </a:cubicBezTo>
                <a:cubicBezTo>
                  <a:pt x="2360373" y="1227918"/>
                  <a:pt x="2429696" y="1211949"/>
                  <a:pt x="2501686" y="1203965"/>
                </a:cubicBezTo>
                <a:cubicBezTo>
                  <a:pt x="2525683" y="1201303"/>
                  <a:pt x="2555012" y="1190657"/>
                  <a:pt x="2565677" y="1166704"/>
                </a:cubicBezTo>
                <a:cubicBezTo>
                  <a:pt x="2603005" y="1097504"/>
                  <a:pt x="2669663" y="1049597"/>
                  <a:pt x="2709657" y="980398"/>
                </a:cubicBezTo>
                <a:cubicBezTo>
                  <a:pt x="2738986" y="929830"/>
                  <a:pt x="2784313" y="889907"/>
                  <a:pt x="2856303" y="876600"/>
                </a:cubicBezTo>
                <a:cubicBezTo>
                  <a:pt x="2984285" y="849985"/>
                  <a:pt x="3112267" y="807400"/>
                  <a:pt x="3226918" y="740863"/>
                </a:cubicBezTo>
                <a:cubicBezTo>
                  <a:pt x="3261580" y="719571"/>
                  <a:pt x="3298908" y="679648"/>
                  <a:pt x="3290909" y="626418"/>
                </a:cubicBezTo>
                <a:cubicBezTo>
                  <a:pt x="3288243" y="589157"/>
                  <a:pt x="3288243" y="551896"/>
                  <a:pt x="3306907" y="517296"/>
                </a:cubicBezTo>
                <a:cubicBezTo>
                  <a:pt x="3317572" y="493343"/>
                  <a:pt x="3322905" y="464066"/>
                  <a:pt x="3314906" y="437451"/>
                </a:cubicBezTo>
                <a:cubicBezTo>
                  <a:pt x="3285576" y="346960"/>
                  <a:pt x="3296242" y="259130"/>
                  <a:pt x="3338902" y="173962"/>
                </a:cubicBezTo>
                <a:cubicBezTo>
                  <a:pt x="3360233" y="128717"/>
                  <a:pt x="3354900" y="75487"/>
                  <a:pt x="3392228" y="35564"/>
                </a:cubicBezTo>
                <a:cubicBezTo>
                  <a:pt x="3410892" y="14272"/>
                  <a:pt x="3430223" y="2295"/>
                  <a:pt x="3450220" y="299"/>
                </a:cubicBezTo>
                <a:close/>
              </a:path>
            </a:pathLst>
          </a:custGeom>
        </p:spPr>
        <p:txBody>
          <a:bodyPr wrap="square">
            <a:noAutofit/>
          </a:bodyPr>
          <a:lstStyle/>
          <a:p>
            <a:endParaRPr lang="en-US"/>
          </a:p>
        </p:txBody>
      </p:sp>
    </p:spTree>
    <p:extLst>
      <p:ext uri="{BB962C8B-B14F-4D97-AF65-F5344CB8AC3E}">
        <p14:creationId xmlns:p14="http://schemas.microsoft.com/office/powerpoint/2010/main" val="113527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4512397B-712E-47CB-BCE1-A903B6138D03}"/>
              </a:ext>
            </a:extLst>
          </p:cNvPr>
          <p:cNvSpPr>
            <a:spLocks noGrp="1"/>
          </p:cNvSpPr>
          <p:nvPr>
            <p:ph type="pic" sz="quarter" idx="10"/>
          </p:nvPr>
        </p:nvSpPr>
        <p:spPr>
          <a:xfrm>
            <a:off x="614149" y="685800"/>
            <a:ext cx="5068195" cy="5479869"/>
          </a:xfrm>
          <a:prstGeom prst="rect">
            <a:avLst/>
          </a:prstGeom>
        </p:spPr>
        <p:txBody>
          <a:bodyPr/>
          <a:lstStyle/>
          <a:p>
            <a:endParaRPr lang="en-US" dirty="0"/>
          </a:p>
        </p:txBody>
      </p:sp>
      <p:sp>
        <p:nvSpPr>
          <p:cNvPr id="3" name="Rectangle 2">
            <a:extLst>
              <a:ext uri="{FF2B5EF4-FFF2-40B4-BE49-F238E27FC236}">
                <a16:creationId xmlns:a16="http://schemas.microsoft.com/office/drawing/2014/main" id="{DFA63C82-07D6-47FF-9296-10533979BD9C}"/>
              </a:ext>
            </a:extLst>
          </p:cNvPr>
          <p:cNvSpPr/>
          <p:nvPr userDrawn="1"/>
        </p:nvSpPr>
        <p:spPr>
          <a:xfrm>
            <a:off x="5682344" y="685801"/>
            <a:ext cx="5900067" cy="54864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56158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2868A6-4B57-4CC6-87C3-6D5530AC3392}"/>
              </a:ext>
            </a:extLst>
          </p:cNvPr>
          <p:cNvSpPr/>
          <p:nvPr userDrawn="1"/>
        </p:nvSpPr>
        <p:spPr>
          <a:xfrm>
            <a:off x="247651" y="285751"/>
            <a:ext cx="8092276" cy="6286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Picture Placeholder 2"/>
          <p:cNvSpPr>
            <a:spLocks noGrp="1"/>
          </p:cNvSpPr>
          <p:nvPr>
            <p:ph type="pic" sz="quarter" idx="10"/>
          </p:nvPr>
        </p:nvSpPr>
        <p:spPr>
          <a:xfrm>
            <a:off x="6109648" y="692332"/>
            <a:ext cx="5477301" cy="5476456"/>
          </a:xfrm>
          <a:prstGeom prst="rect">
            <a:avLst/>
          </a:prstGeom>
        </p:spPr>
        <p:txBody>
          <a:bodyPr/>
          <a:lstStyle/>
          <a:p>
            <a:endParaRPr lang="en-US"/>
          </a:p>
        </p:txBody>
      </p:sp>
    </p:spTree>
    <p:extLst>
      <p:ext uri="{BB962C8B-B14F-4D97-AF65-F5344CB8AC3E}">
        <p14:creationId xmlns:p14="http://schemas.microsoft.com/office/powerpoint/2010/main" val="103620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6E158C2C-D8B0-44BE-9CBB-D351A06263E0}"/>
              </a:ext>
            </a:extLst>
          </p:cNvPr>
          <p:cNvSpPr>
            <a:spLocks noGrp="1"/>
          </p:cNvSpPr>
          <p:nvPr>
            <p:ph type="pic" sz="quarter" idx="10"/>
          </p:nvPr>
        </p:nvSpPr>
        <p:spPr>
          <a:xfrm>
            <a:off x="9387115" y="0"/>
            <a:ext cx="2804885" cy="4724400"/>
          </a:xfrm>
          <a:prstGeom prst="rect">
            <a:avLst/>
          </a:prstGeom>
        </p:spPr>
        <p:txBody>
          <a:bodyPr/>
          <a:lstStyle/>
          <a:p>
            <a:endParaRPr lang="en-US"/>
          </a:p>
        </p:txBody>
      </p:sp>
      <p:sp>
        <p:nvSpPr>
          <p:cNvPr id="3" name="Picture Placeholder 2">
            <a:extLst>
              <a:ext uri="{FF2B5EF4-FFF2-40B4-BE49-F238E27FC236}">
                <a16:creationId xmlns:a16="http://schemas.microsoft.com/office/drawing/2014/main" id="{2434F334-9AE0-433D-B16C-65F67298D4FD}"/>
              </a:ext>
            </a:extLst>
          </p:cNvPr>
          <p:cNvSpPr>
            <a:spLocks noGrp="1"/>
          </p:cNvSpPr>
          <p:nvPr>
            <p:ph type="pic" sz="quarter" idx="11"/>
          </p:nvPr>
        </p:nvSpPr>
        <p:spPr>
          <a:xfrm>
            <a:off x="7012215" y="3124200"/>
            <a:ext cx="2286000" cy="3733800"/>
          </a:xfrm>
          <a:prstGeom prst="rect">
            <a:avLst/>
          </a:prstGeom>
        </p:spPr>
        <p:txBody>
          <a:bodyPr/>
          <a:lstStyle/>
          <a:p>
            <a:endParaRPr lang="en-US"/>
          </a:p>
        </p:txBody>
      </p:sp>
      <p:sp>
        <p:nvSpPr>
          <p:cNvPr id="4" name="Picture Placeholder 2">
            <a:extLst>
              <a:ext uri="{FF2B5EF4-FFF2-40B4-BE49-F238E27FC236}">
                <a16:creationId xmlns:a16="http://schemas.microsoft.com/office/drawing/2014/main" id="{D30FF326-B26B-48EF-8369-520F5701B586}"/>
              </a:ext>
            </a:extLst>
          </p:cNvPr>
          <p:cNvSpPr>
            <a:spLocks noGrp="1"/>
          </p:cNvSpPr>
          <p:nvPr>
            <p:ph type="pic" sz="quarter" idx="12"/>
          </p:nvPr>
        </p:nvSpPr>
        <p:spPr>
          <a:xfrm>
            <a:off x="7012215" y="0"/>
            <a:ext cx="2286000" cy="3048000"/>
          </a:xfrm>
          <a:prstGeom prst="rect">
            <a:avLst/>
          </a:prstGeom>
        </p:spPr>
        <p:txBody>
          <a:bodyPr/>
          <a:lstStyle/>
          <a:p>
            <a:endParaRPr lang="en-US"/>
          </a:p>
        </p:txBody>
      </p:sp>
      <p:sp>
        <p:nvSpPr>
          <p:cNvPr id="5" name="Picture Placeholder 2">
            <a:extLst>
              <a:ext uri="{FF2B5EF4-FFF2-40B4-BE49-F238E27FC236}">
                <a16:creationId xmlns:a16="http://schemas.microsoft.com/office/drawing/2014/main" id="{B2FD4F28-5C52-4C9C-B46C-C32BFFC2868F}"/>
              </a:ext>
            </a:extLst>
          </p:cNvPr>
          <p:cNvSpPr>
            <a:spLocks noGrp="1"/>
          </p:cNvSpPr>
          <p:nvPr>
            <p:ph type="pic" sz="quarter" idx="13"/>
          </p:nvPr>
        </p:nvSpPr>
        <p:spPr>
          <a:xfrm>
            <a:off x="9387115" y="4800601"/>
            <a:ext cx="2804885" cy="2057400"/>
          </a:xfrm>
          <a:prstGeom prst="rect">
            <a:avLst/>
          </a:prstGeom>
        </p:spPr>
        <p:txBody>
          <a:bodyPr/>
          <a:lstStyle/>
          <a:p>
            <a:endParaRPr lang="en-US"/>
          </a:p>
        </p:txBody>
      </p:sp>
    </p:spTree>
    <p:extLst>
      <p:ext uri="{BB962C8B-B14F-4D97-AF65-F5344CB8AC3E}">
        <p14:creationId xmlns:p14="http://schemas.microsoft.com/office/powerpoint/2010/main" val="273613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FE4446BD-88B8-4EAC-8996-C0962ADD7A6C}"/>
              </a:ext>
            </a:extLst>
          </p:cNvPr>
          <p:cNvSpPr>
            <a:spLocks noGrp="1"/>
          </p:cNvSpPr>
          <p:nvPr>
            <p:ph type="pic" sz="quarter" idx="13"/>
          </p:nvPr>
        </p:nvSpPr>
        <p:spPr>
          <a:xfrm>
            <a:off x="1731165" y="2494925"/>
            <a:ext cx="2633607" cy="1493201"/>
          </a:xfrm>
          <a:prstGeom prst="rect">
            <a:avLst/>
          </a:prstGeom>
        </p:spPr>
        <p:txBody>
          <a:bodyPr/>
          <a:lstStyle/>
          <a:p>
            <a:endParaRPr lang="en-US" dirty="0"/>
          </a:p>
        </p:txBody>
      </p:sp>
      <p:sp>
        <p:nvSpPr>
          <p:cNvPr id="7" name="Picture Placeholder 3">
            <a:extLst>
              <a:ext uri="{FF2B5EF4-FFF2-40B4-BE49-F238E27FC236}">
                <a16:creationId xmlns:a16="http://schemas.microsoft.com/office/drawing/2014/main" id="{C0A0FE6B-49F0-472D-941A-E3BF9324B4D6}"/>
              </a:ext>
            </a:extLst>
          </p:cNvPr>
          <p:cNvSpPr>
            <a:spLocks noGrp="1"/>
          </p:cNvSpPr>
          <p:nvPr>
            <p:ph type="pic" sz="quarter" idx="14"/>
          </p:nvPr>
        </p:nvSpPr>
        <p:spPr>
          <a:xfrm>
            <a:off x="4779198" y="2494925"/>
            <a:ext cx="2633607" cy="1493201"/>
          </a:xfrm>
          <a:prstGeom prst="rect">
            <a:avLst/>
          </a:prstGeom>
        </p:spPr>
        <p:txBody>
          <a:bodyPr/>
          <a:lstStyle/>
          <a:p>
            <a:endParaRPr lang="en-US" dirty="0"/>
          </a:p>
        </p:txBody>
      </p:sp>
      <p:sp>
        <p:nvSpPr>
          <p:cNvPr id="8" name="Picture Placeholder 3">
            <a:extLst>
              <a:ext uri="{FF2B5EF4-FFF2-40B4-BE49-F238E27FC236}">
                <a16:creationId xmlns:a16="http://schemas.microsoft.com/office/drawing/2014/main" id="{3FC80B18-5F0D-4318-93F9-9EC197D95FEE}"/>
              </a:ext>
            </a:extLst>
          </p:cNvPr>
          <p:cNvSpPr>
            <a:spLocks noGrp="1"/>
          </p:cNvSpPr>
          <p:nvPr>
            <p:ph type="pic" sz="quarter" idx="15"/>
          </p:nvPr>
        </p:nvSpPr>
        <p:spPr>
          <a:xfrm>
            <a:off x="7829041" y="2494924"/>
            <a:ext cx="2633607" cy="1493201"/>
          </a:xfrm>
          <a:prstGeom prst="rect">
            <a:avLst/>
          </a:prstGeom>
        </p:spPr>
        <p:txBody>
          <a:bodyPr/>
          <a:lstStyle/>
          <a:p>
            <a:endParaRPr lang="en-US" dirty="0"/>
          </a:p>
        </p:txBody>
      </p:sp>
      <p:sp>
        <p:nvSpPr>
          <p:cNvPr id="9" name="Picture Placeholder 3">
            <a:extLst>
              <a:ext uri="{FF2B5EF4-FFF2-40B4-BE49-F238E27FC236}">
                <a16:creationId xmlns:a16="http://schemas.microsoft.com/office/drawing/2014/main" id="{CC854BBE-72DC-475A-AF54-30448B6466D2}"/>
              </a:ext>
            </a:extLst>
          </p:cNvPr>
          <p:cNvSpPr>
            <a:spLocks noGrp="1"/>
          </p:cNvSpPr>
          <p:nvPr>
            <p:ph type="pic" sz="quarter" idx="16"/>
          </p:nvPr>
        </p:nvSpPr>
        <p:spPr>
          <a:xfrm>
            <a:off x="1731165" y="4309212"/>
            <a:ext cx="2633607" cy="1493201"/>
          </a:xfrm>
          <a:prstGeom prst="rect">
            <a:avLst/>
          </a:prstGeom>
        </p:spPr>
        <p:txBody>
          <a:bodyPr/>
          <a:lstStyle/>
          <a:p>
            <a:endParaRPr lang="en-US" dirty="0"/>
          </a:p>
        </p:txBody>
      </p:sp>
      <p:sp>
        <p:nvSpPr>
          <p:cNvPr id="10" name="Picture Placeholder 3">
            <a:extLst>
              <a:ext uri="{FF2B5EF4-FFF2-40B4-BE49-F238E27FC236}">
                <a16:creationId xmlns:a16="http://schemas.microsoft.com/office/drawing/2014/main" id="{3C69494D-8B2A-4D94-BE21-41A20C939DFA}"/>
              </a:ext>
            </a:extLst>
          </p:cNvPr>
          <p:cNvSpPr>
            <a:spLocks noGrp="1"/>
          </p:cNvSpPr>
          <p:nvPr>
            <p:ph type="pic" sz="quarter" idx="17"/>
          </p:nvPr>
        </p:nvSpPr>
        <p:spPr>
          <a:xfrm>
            <a:off x="4779198" y="4309212"/>
            <a:ext cx="2633607" cy="1493201"/>
          </a:xfrm>
          <a:prstGeom prst="rect">
            <a:avLst/>
          </a:prstGeom>
        </p:spPr>
        <p:txBody>
          <a:bodyPr/>
          <a:lstStyle/>
          <a:p>
            <a:endParaRPr lang="en-US"/>
          </a:p>
        </p:txBody>
      </p:sp>
      <p:sp>
        <p:nvSpPr>
          <p:cNvPr id="11" name="Picture Placeholder 3">
            <a:extLst>
              <a:ext uri="{FF2B5EF4-FFF2-40B4-BE49-F238E27FC236}">
                <a16:creationId xmlns:a16="http://schemas.microsoft.com/office/drawing/2014/main" id="{87BF20C3-E8D5-4840-BAFF-2442FB58F5D7}"/>
              </a:ext>
            </a:extLst>
          </p:cNvPr>
          <p:cNvSpPr>
            <a:spLocks noGrp="1"/>
          </p:cNvSpPr>
          <p:nvPr>
            <p:ph type="pic" sz="quarter" idx="18"/>
          </p:nvPr>
        </p:nvSpPr>
        <p:spPr>
          <a:xfrm>
            <a:off x="7829041" y="4309209"/>
            <a:ext cx="2633607" cy="1493201"/>
          </a:xfrm>
          <a:prstGeom prst="rect">
            <a:avLst/>
          </a:prstGeom>
        </p:spPr>
        <p:txBody>
          <a:bodyPr/>
          <a:lstStyle/>
          <a:p>
            <a:endParaRPr lang="en-US" dirty="0"/>
          </a:p>
        </p:txBody>
      </p:sp>
    </p:spTree>
    <p:extLst>
      <p:ext uri="{BB962C8B-B14F-4D97-AF65-F5344CB8AC3E}">
        <p14:creationId xmlns:p14="http://schemas.microsoft.com/office/powerpoint/2010/main" val="107941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512397B-712E-47CB-BCE1-A903B6138D03}"/>
              </a:ext>
            </a:extLst>
          </p:cNvPr>
          <p:cNvSpPr>
            <a:spLocks noGrp="1"/>
          </p:cNvSpPr>
          <p:nvPr>
            <p:ph type="pic" sz="quarter" idx="10"/>
          </p:nvPr>
        </p:nvSpPr>
        <p:spPr>
          <a:xfrm>
            <a:off x="6096000" y="0"/>
            <a:ext cx="5490949" cy="6858000"/>
          </a:xfrm>
          <a:prstGeom prst="rect">
            <a:avLst/>
          </a:prstGeom>
        </p:spPr>
        <p:txBody>
          <a:bodyPr/>
          <a:lstStyle/>
          <a:p>
            <a:endParaRPr lang="en-US" dirty="0"/>
          </a:p>
        </p:txBody>
      </p:sp>
    </p:spTree>
    <p:extLst>
      <p:ext uri="{BB962C8B-B14F-4D97-AF65-F5344CB8AC3E}">
        <p14:creationId xmlns:p14="http://schemas.microsoft.com/office/powerpoint/2010/main" val="97730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610E1-E96B-73E9-7FEE-C5D7FB5551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9C705E-04CA-2BBA-C082-FC20DE4A89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A68190-2FA8-A98F-2DA4-29A6CF3A569E}"/>
              </a:ext>
            </a:extLst>
          </p:cNvPr>
          <p:cNvSpPr>
            <a:spLocks noGrp="1"/>
          </p:cNvSpPr>
          <p:nvPr>
            <p:ph type="dt" sz="half" idx="10"/>
          </p:nvPr>
        </p:nvSpPr>
        <p:spPr/>
        <p:txBody>
          <a:bodyPr/>
          <a:lstStyle/>
          <a:p>
            <a:fld id="{A3D11B05-1EC8-9345-A20C-F253726F4CF1}" type="datetimeFigureOut">
              <a:rPr lang="en-US" smtClean="0"/>
              <a:t>3/21/24</a:t>
            </a:fld>
            <a:endParaRPr lang="en-US"/>
          </a:p>
        </p:txBody>
      </p:sp>
      <p:sp>
        <p:nvSpPr>
          <p:cNvPr id="5" name="Footer Placeholder 4">
            <a:extLst>
              <a:ext uri="{FF2B5EF4-FFF2-40B4-BE49-F238E27FC236}">
                <a16:creationId xmlns:a16="http://schemas.microsoft.com/office/drawing/2014/main" id="{8646DC81-12DF-017B-4E7A-7C0470AA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FEC1E-4CE3-7611-406A-49DC1E3A8927}"/>
              </a:ext>
            </a:extLst>
          </p:cNvPr>
          <p:cNvSpPr>
            <a:spLocks noGrp="1"/>
          </p:cNvSpPr>
          <p:nvPr>
            <p:ph type="sldNum" sz="quarter" idx="12"/>
          </p:nvPr>
        </p:nvSpPr>
        <p:spPr/>
        <p:txBody>
          <a:bodyPr/>
          <a:lstStyle/>
          <a:p>
            <a:fld id="{1AFCDF27-D420-CF48-AF4E-CE98772E74C6}" type="slidenum">
              <a:rPr lang="en-US" smtClean="0"/>
              <a:t>‹#›</a:t>
            </a:fld>
            <a:endParaRPr lang="en-US"/>
          </a:p>
        </p:txBody>
      </p:sp>
    </p:spTree>
    <p:extLst>
      <p:ext uri="{BB962C8B-B14F-4D97-AF65-F5344CB8AC3E}">
        <p14:creationId xmlns:p14="http://schemas.microsoft.com/office/powerpoint/2010/main" val="7534472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2D4C966-41D9-4E92-998D-E9CBF43E4CC8}"/>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146083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59BD68-4D65-4FC1-81E2-3ED1F160387B}"/>
              </a:ext>
            </a:extLst>
          </p:cNvPr>
          <p:cNvSpPr/>
          <p:nvPr userDrawn="1"/>
        </p:nvSpPr>
        <p:spPr>
          <a:xfrm>
            <a:off x="0" y="0"/>
            <a:ext cx="1219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42412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4032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9543-A383-C316-40CB-581A3289BD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FAE2F7-3161-056A-27B0-385F756610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F36489-B466-1373-C8FD-5E468C82A5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090204-F3D1-DD71-4545-6159958A4159}"/>
              </a:ext>
            </a:extLst>
          </p:cNvPr>
          <p:cNvSpPr>
            <a:spLocks noGrp="1"/>
          </p:cNvSpPr>
          <p:nvPr>
            <p:ph type="dt" sz="half" idx="10"/>
          </p:nvPr>
        </p:nvSpPr>
        <p:spPr/>
        <p:txBody>
          <a:bodyPr/>
          <a:lstStyle/>
          <a:p>
            <a:fld id="{A3D11B05-1EC8-9345-A20C-F253726F4CF1}" type="datetimeFigureOut">
              <a:rPr lang="en-US" smtClean="0"/>
              <a:t>3/21/24</a:t>
            </a:fld>
            <a:endParaRPr lang="en-US"/>
          </a:p>
        </p:txBody>
      </p:sp>
      <p:sp>
        <p:nvSpPr>
          <p:cNvPr id="6" name="Footer Placeholder 5">
            <a:extLst>
              <a:ext uri="{FF2B5EF4-FFF2-40B4-BE49-F238E27FC236}">
                <a16:creationId xmlns:a16="http://schemas.microsoft.com/office/drawing/2014/main" id="{783F98A1-FB0D-6FE5-F5BE-8AACDB6935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334F68-4249-C7F5-F86E-3EF6F6FD882E}"/>
              </a:ext>
            </a:extLst>
          </p:cNvPr>
          <p:cNvSpPr>
            <a:spLocks noGrp="1"/>
          </p:cNvSpPr>
          <p:nvPr>
            <p:ph type="sldNum" sz="quarter" idx="12"/>
          </p:nvPr>
        </p:nvSpPr>
        <p:spPr/>
        <p:txBody>
          <a:bodyPr/>
          <a:lstStyle/>
          <a:p>
            <a:fld id="{1AFCDF27-D420-CF48-AF4E-CE98772E74C6}" type="slidenum">
              <a:rPr lang="en-US" smtClean="0"/>
              <a:t>‹#›</a:t>
            </a:fld>
            <a:endParaRPr lang="en-US"/>
          </a:p>
        </p:txBody>
      </p:sp>
    </p:spTree>
    <p:extLst>
      <p:ext uri="{BB962C8B-B14F-4D97-AF65-F5344CB8AC3E}">
        <p14:creationId xmlns:p14="http://schemas.microsoft.com/office/powerpoint/2010/main" val="231580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8AD4-7DDB-DCDA-A0C1-74CB6EF696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43BA0D-E6CA-92EF-5279-AB87955BE4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3E204F-EFAA-0010-3663-703B4F4CED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C27958-7262-72A5-AD5D-0A2E70A0F9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413932-7F5A-D5DD-C3AF-0B70364D7B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FE385C-E205-8FB8-21DA-3EE07FD1F816}"/>
              </a:ext>
            </a:extLst>
          </p:cNvPr>
          <p:cNvSpPr>
            <a:spLocks noGrp="1"/>
          </p:cNvSpPr>
          <p:nvPr>
            <p:ph type="dt" sz="half" idx="10"/>
          </p:nvPr>
        </p:nvSpPr>
        <p:spPr/>
        <p:txBody>
          <a:bodyPr/>
          <a:lstStyle/>
          <a:p>
            <a:fld id="{A3D11B05-1EC8-9345-A20C-F253726F4CF1}" type="datetimeFigureOut">
              <a:rPr lang="en-US" smtClean="0"/>
              <a:t>3/21/24</a:t>
            </a:fld>
            <a:endParaRPr lang="en-US"/>
          </a:p>
        </p:txBody>
      </p:sp>
      <p:sp>
        <p:nvSpPr>
          <p:cNvPr id="8" name="Footer Placeholder 7">
            <a:extLst>
              <a:ext uri="{FF2B5EF4-FFF2-40B4-BE49-F238E27FC236}">
                <a16:creationId xmlns:a16="http://schemas.microsoft.com/office/drawing/2014/main" id="{81795C09-35B3-C602-C741-3038AC3055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F66B16-76A4-1782-A31E-B7C6B41D3791}"/>
              </a:ext>
            </a:extLst>
          </p:cNvPr>
          <p:cNvSpPr>
            <a:spLocks noGrp="1"/>
          </p:cNvSpPr>
          <p:nvPr>
            <p:ph type="sldNum" sz="quarter" idx="12"/>
          </p:nvPr>
        </p:nvSpPr>
        <p:spPr/>
        <p:txBody>
          <a:bodyPr/>
          <a:lstStyle/>
          <a:p>
            <a:fld id="{1AFCDF27-D420-CF48-AF4E-CE98772E74C6}" type="slidenum">
              <a:rPr lang="en-US" smtClean="0"/>
              <a:t>‹#›</a:t>
            </a:fld>
            <a:endParaRPr lang="en-US"/>
          </a:p>
        </p:txBody>
      </p:sp>
    </p:spTree>
    <p:extLst>
      <p:ext uri="{BB962C8B-B14F-4D97-AF65-F5344CB8AC3E}">
        <p14:creationId xmlns:p14="http://schemas.microsoft.com/office/powerpoint/2010/main" val="293748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90AD8-1A79-B26C-E944-D44EE5C8AC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68A982-2D9D-906A-912D-9F56EF54D9E8}"/>
              </a:ext>
            </a:extLst>
          </p:cNvPr>
          <p:cNvSpPr>
            <a:spLocks noGrp="1"/>
          </p:cNvSpPr>
          <p:nvPr>
            <p:ph type="dt" sz="half" idx="10"/>
          </p:nvPr>
        </p:nvSpPr>
        <p:spPr/>
        <p:txBody>
          <a:bodyPr/>
          <a:lstStyle/>
          <a:p>
            <a:fld id="{A3D11B05-1EC8-9345-A20C-F253726F4CF1}" type="datetimeFigureOut">
              <a:rPr lang="en-US" smtClean="0"/>
              <a:t>3/21/24</a:t>
            </a:fld>
            <a:endParaRPr lang="en-US"/>
          </a:p>
        </p:txBody>
      </p:sp>
      <p:sp>
        <p:nvSpPr>
          <p:cNvPr id="4" name="Footer Placeholder 3">
            <a:extLst>
              <a:ext uri="{FF2B5EF4-FFF2-40B4-BE49-F238E27FC236}">
                <a16:creationId xmlns:a16="http://schemas.microsoft.com/office/drawing/2014/main" id="{1F6AFDDB-D8DC-214A-0016-02D7C8769E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170A4F-970D-9489-94DC-1C3B949140DC}"/>
              </a:ext>
            </a:extLst>
          </p:cNvPr>
          <p:cNvSpPr>
            <a:spLocks noGrp="1"/>
          </p:cNvSpPr>
          <p:nvPr>
            <p:ph type="sldNum" sz="quarter" idx="12"/>
          </p:nvPr>
        </p:nvSpPr>
        <p:spPr/>
        <p:txBody>
          <a:bodyPr/>
          <a:lstStyle/>
          <a:p>
            <a:fld id="{1AFCDF27-D420-CF48-AF4E-CE98772E74C6}" type="slidenum">
              <a:rPr lang="en-US" smtClean="0"/>
              <a:t>‹#›</a:t>
            </a:fld>
            <a:endParaRPr lang="en-US"/>
          </a:p>
        </p:txBody>
      </p:sp>
    </p:spTree>
    <p:extLst>
      <p:ext uri="{BB962C8B-B14F-4D97-AF65-F5344CB8AC3E}">
        <p14:creationId xmlns:p14="http://schemas.microsoft.com/office/powerpoint/2010/main" val="2172440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570A79-040E-8934-1878-6F99ACB39602}"/>
              </a:ext>
            </a:extLst>
          </p:cNvPr>
          <p:cNvSpPr>
            <a:spLocks noGrp="1"/>
          </p:cNvSpPr>
          <p:nvPr>
            <p:ph type="dt" sz="half" idx="10"/>
          </p:nvPr>
        </p:nvSpPr>
        <p:spPr/>
        <p:txBody>
          <a:bodyPr/>
          <a:lstStyle/>
          <a:p>
            <a:fld id="{A3D11B05-1EC8-9345-A20C-F253726F4CF1}" type="datetimeFigureOut">
              <a:rPr lang="en-US" smtClean="0"/>
              <a:t>3/21/24</a:t>
            </a:fld>
            <a:endParaRPr lang="en-US"/>
          </a:p>
        </p:txBody>
      </p:sp>
      <p:sp>
        <p:nvSpPr>
          <p:cNvPr id="3" name="Footer Placeholder 2">
            <a:extLst>
              <a:ext uri="{FF2B5EF4-FFF2-40B4-BE49-F238E27FC236}">
                <a16:creationId xmlns:a16="http://schemas.microsoft.com/office/drawing/2014/main" id="{528FAC65-E968-D224-13A9-6A1B9D1231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CA50C6-E60F-8349-D826-8606B222E36F}"/>
              </a:ext>
            </a:extLst>
          </p:cNvPr>
          <p:cNvSpPr>
            <a:spLocks noGrp="1"/>
          </p:cNvSpPr>
          <p:nvPr>
            <p:ph type="sldNum" sz="quarter" idx="12"/>
          </p:nvPr>
        </p:nvSpPr>
        <p:spPr/>
        <p:txBody>
          <a:bodyPr/>
          <a:lstStyle/>
          <a:p>
            <a:fld id="{1AFCDF27-D420-CF48-AF4E-CE98772E74C6}" type="slidenum">
              <a:rPr lang="en-US" smtClean="0"/>
              <a:t>‹#›</a:t>
            </a:fld>
            <a:endParaRPr lang="en-US"/>
          </a:p>
        </p:txBody>
      </p:sp>
    </p:spTree>
    <p:extLst>
      <p:ext uri="{BB962C8B-B14F-4D97-AF65-F5344CB8AC3E}">
        <p14:creationId xmlns:p14="http://schemas.microsoft.com/office/powerpoint/2010/main" val="1203108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C7C18-403E-0D6B-1FA6-112447E6C2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FD3679-1F55-AB93-5564-40DD41F36B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A3C972-EE87-BD61-4CF3-B22493E9A9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49E313-9145-2D91-E322-04B32A87692D}"/>
              </a:ext>
            </a:extLst>
          </p:cNvPr>
          <p:cNvSpPr>
            <a:spLocks noGrp="1"/>
          </p:cNvSpPr>
          <p:nvPr>
            <p:ph type="dt" sz="half" idx="10"/>
          </p:nvPr>
        </p:nvSpPr>
        <p:spPr/>
        <p:txBody>
          <a:bodyPr/>
          <a:lstStyle/>
          <a:p>
            <a:fld id="{A3D11B05-1EC8-9345-A20C-F253726F4CF1}" type="datetimeFigureOut">
              <a:rPr lang="en-US" smtClean="0"/>
              <a:t>3/21/24</a:t>
            </a:fld>
            <a:endParaRPr lang="en-US"/>
          </a:p>
        </p:txBody>
      </p:sp>
      <p:sp>
        <p:nvSpPr>
          <p:cNvPr id="6" name="Footer Placeholder 5">
            <a:extLst>
              <a:ext uri="{FF2B5EF4-FFF2-40B4-BE49-F238E27FC236}">
                <a16:creationId xmlns:a16="http://schemas.microsoft.com/office/drawing/2014/main" id="{EE5E8667-8A18-AE67-9B63-BEB2F80489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AF1F-ED33-0E82-B8ED-082E12B4C87B}"/>
              </a:ext>
            </a:extLst>
          </p:cNvPr>
          <p:cNvSpPr>
            <a:spLocks noGrp="1"/>
          </p:cNvSpPr>
          <p:nvPr>
            <p:ph type="sldNum" sz="quarter" idx="12"/>
          </p:nvPr>
        </p:nvSpPr>
        <p:spPr/>
        <p:txBody>
          <a:bodyPr/>
          <a:lstStyle/>
          <a:p>
            <a:fld id="{1AFCDF27-D420-CF48-AF4E-CE98772E74C6}" type="slidenum">
              <a:rPr lang="en-US" smtClean="0"/>
              <a:t>‹#›</a:t>
            </a:fld>
            <a:endParaRPr lang="en-US"/>
          </a:p>
        </p:txBody>
      </p:sp>
    </p:spTree>
    <p:extLst>
      <p:ext uri="{BB962C8B-B14F-4D97-AF65-F5344CB8AC3E}">
        <p14:creationId xmlns:p14="http://schemas.microsoft.com/office/powerpoint/2010/main" val="281439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5F8DA-652B-10EE-D625-CA0C339303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D93759-35FB-2EC1-8E66-945C879431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FEC612-E35D-DFA9-6BEA-93D01581F5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F65445-FB6B-684D-4483-CADACAC0DFF6}"/>
              </a:ext>
            </a:extLst>
          </p:cNvPr>
          <p:cNvSpPr>
            <a:spLocks noGrp="1"/>
          </p:cNvSpPr>
          <p:nvPr>
            <p:ph type="dt" sz="half" idx="10"/>
          </p:nvPr>
        </p:nvSpPr>
        <p:spPr/>
        <p:txBody>
          <a:bodyPr/>
          <a:lstStyle/>
          <a:p>
            <a:fld id="{A3D11B05-1EC8-9345-A20C-F253726F4CF1}" type="datetimeFigureOut">
              <a:rPr lang="en-US" smtClean="0"/>
              <a:t>3/21/24</a:t>
            </a:fld>
            <a:endParaRPr lang="en-US"/>
          </a:p>
        </p:txBody>
      </p:sp>
      <p:sp>
        <p:nvSpPr>
          <p:cNvPr id="6" name="Footer Placeholder 5">
            <a:extLst>
              <a:ext uri="{FF2B5EF4-FFF2-40B4-BE49-F238E27FC236}">
                <a16:creationId xmlns:a16="http://schemas.microsoft.com/office/drawing/2014/main" id="{869926A8-539B-E48A-180F-F61C3245FF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6F95A8-432E-DD62-0141-88CDAB07BC0C}"/>
              </a:ext>
            </a:extLst>
          </p:cNvPr>
          <p:cNvSpPr>
            <a:spLocks noGrp="1"/>
          </p:cNvSpPr>
          <p:nvPr>
            <p:ph type="sldNum" sz="quarter" idx="12"/>
          </p:nvPr>
        </p:nvSpPr>
        <p:spPr/>
        <p:txBody>
          <a:bodyPr/>
          <a:lstStyle/>
          <a:p>
            <a:fld id="{1AFCDF27-D420-CF48-AF4E-CE98772E74C6}" type="slidenum">
              <a:rPr lang="en-US" smtClean="0"/>
              <a:t>‹#›</a:t>
            </a:fld>
            <a:endParaRPr lang="en-US"/>
          </a:p>
        </p:txBody>
      </p:sp>
    </p:spTree>
    <p:extLst>
      <p:ext uri="{BB962C8B-B14F-4D97-AF65-F5344CB8AC3E}">
        <p14:creationId xmlns:p14="http://schemas.microsoft.com/office/powerpoint/2010/main" val="1613843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073EE5-7715-88AD-1477-02EE636090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503490-699C-40C7-90A8-009949D71F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A4BB8-2A36-51EF-981B-5817BF1F8E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D11B05-1EC8-9345-A20C-F253726F4CF1}" type="datetimeFigureOut">
              <a:rPr lang="en-US" smtClean="0"/>
              <a:t>3/21/24</a:t>
            </a:fld>
            <a:endParaRPr lang="en-US"/>
          </a:p>
        </p:txBody>
      </p:sp>
      <p:sp>
        <p:nvSpPr>
          <p:cNvPr id="5" name="Footer Placeholder 4">
            <a:extLst>
              <a:ext uri="{FF2B5EF4-FFF2-40B4-BE49-F238E27FC236}">
                <a16:creationId xmlns:a16="http://schemas.microsoft.com/office/drawing/2014/main" id="{B9BB1648-BC59-1FF6-FE8D-7533814708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4A993C4-FC16-6D43-521D-EE3710134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AFCDF27-D420-CF48-AF4E-CE98772E74C6}" type="slidenum">
              <a:rPr lang="en-US" smtClean="0"/>
              <a:t>‹#›</a:t>
            </a:fld>
            <a:endParaRPr lang="en-US"/>
          </a:p>
        </p:txBody>
      </p:sp>
    </p:spTree>
    <p:extLst>
      <p:ext uri="{BB962C8B-B14F-4D97-AF65-F5344CB8AC3E}">
        <p14:creationId xmlns:p14="http://schemas.microsoft.com/office/powerpoint/2010/main" val="3754004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3/21/24</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447063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7" r:id="rId16"/>
    <p:sldLayoutId id="2147483678" r:id="rId17"/>
    <p:sldLayoutId id="2147483679" r:id="rId18"/>
    <p:sldLayoutId id="2147483680" r:id="rId19"/>
    <p:sldLayoutId id="2147483681" r:id="rId20"/>
    <p:sldLayoutId id="2147483682" r:id="rId2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jpe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jpeg"/><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pn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7.xml"/><Relationship Id="rId6" Type="http://schemas.openxmlformats.org/officeDocument/2006/relationships/image" Target="../media/image38.jpeg"/><Relationship Id="rId5" Type="http://schemas.openxmlformats.org/officeDocument/2006/relationships/image" Target="../media/image9.pn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pn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8" Type="http://schemas.openxmlformats.org/officeDocument/2006/relationships/hyperlink" Target="https://www.feedlouisville.org/donate.html" TargetMode="External"/><Relationship Id="rId3" Type="http://schemas.openxmlformats.org/officeDocument/2006/relationships/image" Target="../media/image50.jpeg"/><Relationship Id="rId7"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hyperlink" Target="https://www.facebook.com/feedlouisville" TargetMode="External"/><Relationship Id="rId5" Type="http://schemas.openxmlformats.org/officeDocument/2006/relationships/hyperlink" Target="http://www.feedlouisville.org/donate" TargetMode="External"/><Relationship Id="rId10" Type="http://schemas.openxmlformats.org/officeDocument/2006/relationships/image" Target="../media/image52.png"/><Relationship Id="rId4" Type="http://schemas.openxmlformats.org/officeDocument/2006/relationships/hyperlink" Target="http://www.feedlouisville.org/" TargetMode="External"/><Relationship Id="rId9" Type="http://schemas.openxmlformats.org/officeDocument/2006/relationships/hyperlink" Target="https://www.instagram.com/feedlouisvill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2" descr="A picture containing person, clothing, person, food&#10;&#10;Description automatically generated">
            <a:extLst>
              <a:ext uri="{FF2B5EF4-FFF2-40B4-BE49-F238E27FC236}">
                <a16:creationId xmlns:a16="http://schemas.microsoft.com/office/drawing/2014/main" id="{4D19ADB6-EC70-2625-7326-00B8DFBB5FD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77568" y="-25858"/>
            <a:ext cx="12675287" cy="7129849"/>
          </a:xfrm>
          <a:prstGeom prst="rect">
            <a:avLst/>
          </a:prstGeom>
        </p:spPr>
      </p:pic>
      <p:sp>
        <p:nvSpPr>
          <p:cNvPr id="7" name="Rectangle 6">
            <a:extLst>
              <a:ext uri="{FF2B5EF4-FFF2-40B4-BE49-F238E27FC236}">
                <a16:creationId xmlns:a16="http://schemas.microsoft.com/office/drawing/2014/main" id="{8716B1A0-C238-E2D9-3B4A-2F3B3A1A4B10}"/>
              </a:ext>
            </a:extLst>
          </p:cNvPr>
          <p:cNvSpPr/>
          <p:nvPr/>
        </p:nvSpPr>
        <p:spPr>
          <a:xfrm>
            <a:off x="-377568" y="-25858"/>
            <a:ext cx="12865444" cy="7129849"/>
          </a:xfrm>
          <a:prstGeom prst="rect">
            <a:avLst/>
          </a:prstGeom>
          <a:solidFill>
            <a:srgbClr val="01224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latin typeface="Raleway" pitchFamily="2" charset="77"/>
            </a:endParaRPr>
          </a:p>
          <a:p>
            <a:pPr algn="ctr"/>
            <a:endParaRPr lang="en-US" sz="2800" dirty="0">
              <a:solidFill>
                <a:schemeClr val="bg1"/>
              </a:solidFill>
              <a:latin typeface="Raleway" pitchFamily="2" charset="77"/>
            </a:endParaRPr>
          </a:p>
          <a:p>
            <a:pPr algn="ctr"/>
            <a:endParaRPr lang="en-US" sz="2800" dirty="0">
              <a:solidFill>
                <a:schemeClr val="bg1"/>
              </a:solidFill>
              <a:latin typeface="Raleway" pitchFamily="2" charset="77"/>
            </a:endParaRPr>
          </a:p>
          <a:p>
            <a:pPr algn="ctr"/>
            <a:endParaRPr lang="en-US" sz="2800" dirty="0">
              <a:solidFill>
                <a:schemeClr val="bg1"/>
              </a:solidFill>
              <a:latin typeface="Raleway" pitchFamily="2" charset="77"/>
            </a:endParaRPr>
          </a:p>
          <a:p>
            <a:pPr algn="ctr"/>
            <a:r>
              <a:rPr lang="en-US" sz="2800" dirty="0">
                <a:solidFill>
                  <a:schemeClr val="bg1"/>
                </a:solidFill>
                <a:latin typeface="Raleway" pitchFamily="2" charset="77"/>
              </a:rPr>
              <a:t>An intersection between hunger relief + food waste</a:t>
            </a:r>
          </a:p>
          <a:p>
            <a:pPr algn="ctr"/>
            <a:endParaRPr lang="en-US" sz="1013" dirty="0">
              <a:solidFill>
                <a:srgbClr val="FF914E"/>
              </a:solidFill>
            </a:endParaRPr>
          </a:p>
        </p:txBody>
      </p:sp>
      <p:pic>
        <p:nvPicPr>
          <p:cNvPr id="6" name="Picture 5">
            <a:extLst>
              <a:ext uri="{FF2B5EF4-FFF2-40B4-BE49-F238E27FC236}">
                <a16:creationId xmlns:a16="http://schemas.microsoft.com/office/drawing/2014/main" id="{A5E540EC-4C68-D1A3-E4D0-7E774FC8B7D4}"/>
              </a:ext>
            </a:extLst>
          </p:cNvPr>
          <p:cNvPicPr>
            <a:picLocks noChangeAspect="1"/>
          </p:cNvPicPr>
          <p:nvPr/>
        </p:nvPicPr>
        <p:blipFill rotWithShape="1">
          <a:blip r:embed="rId3">
            <a:extLst>
              <a:ext uri="{28A0092B-C50C-407E-A947-70E740481C1C}">
                <a14:useLocalDpi xmlns:a14="http://schemas.microsoft.com/office/drawing/2010/main" val="0"/>
              </a:ext>
            </a:extLst>
          </a:blip>
          <a:srcRect t="19020" r="4982" b="20137"/>
          <a:stretch/>
        </p:blipFill>
        <p:spPr>
          <a:xfrm>
            <a:off x="2955565" y="1150684"/>
            <a:ext cx="6009019" cy="2565203"/>
          </a:xfrm>
          <a:prstGeom prst="rect">
            <a:avLst/>
          </a:prstGeom>
        </p:spPr>
      </p:pic>
    </p:spTree>
    <p:extLst>
      <p:ext uri="{BB962C8B-B14F-4D97-AF65-F5344CB8AC3E}">
        <p14:creationId xmlns:p14="http://schemas.microsoft.com/office/powerpoint/2010/main" val="390378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555FBCB7-2CCD-999E-E6BE-094EBB165379}"/>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1" r="-54" b="-44514"/>
          <a:stretch/>
        </p:blipFill>
        <p:spPr>
          <a:xfrm>
            <a:off x="6109648" y="692332"/>
            <a:ext cx="5477301" cy="5476456"/>
          </a:xfrm>
        </p:spPr>
      </p:pic>
      <p:sp>
        <p:nvSpPr>
          <p:cNvPr id="2" name="TextBox 1">
            <a:extLst>
              <a:ext uri="{FF2B5EF4-FFF2-40B4-BE49-F238E27FC236}">
                <a16:creationId xmlns:a16="http://schemas.microsoft.com/office/drawing/2014/main" id="{F567E1C1-557C-4E94-8C2D-9324512C2A47}"/>
              </a:ext>
            </a:extLst>
          </p:cNvPr>
          <p:cNvSpPr txBox="1"/>
          <p:nvPr/>
        </p:nvSpPr>
        <p:spPr>
          <a:xfrm>
            <a:off x="957297" y="1101226"/>
            <a:ext cx="5630374" cy="707886"/>
          </a:xfrm>
          <a:prstGeom prst="rect">
            <a:avLst/>
          </a:prstGeom>
          <a:noFill/>
        </p:spPr>
        <p:txBody>
          <a:bodyPr wrap="square" rtlCol="0">
            <a:spAutoFit/>
          </a:bodyPr>
          <a:lstStyle/>
          <a:p>
            <a:pPr defTabSz="609585"/>
            <a:r>
              <a:rPr lang="en-US" sz="4000" dirty="0">
                <a:solidFill>
                  <a:prstClr val="white"/>
                </a:solidFill>
                <a:latin typeface="Raleway ExtraBold"/>
              </a:rPr>
              <a:t>Rescue </a:t>
            </a:r>
            <a:r>
              <a:rPr lang="en-US" sz="4000" dirty="0">
                <a:solidFill>
                  <a:srgbClr val="FF5004"/>
                </a:solidFill>
                <a:latin typeface="Raleway ExtraBold"/>
              </a:rPr>
              <a:t>more food</a:t>
            </a:r>
          </a:p>
        </p:txBody>
      </p:sp>
      <p:sp>
        <p:nvSpPr>
          <p:cNvPr id="5" name="Rectangle 4">
            <a:extLst>
              <a:ext uri="{FF2B5EF4-FFF2-40B4-BE49-F238E27FC236}">
                <a16:creationId xmlns:a16="http://schemas.microsoft.com/office/drawing/2014/main" id="{6B6828D2-E5E6-4105-A13B-CF33DE20CCDD}"/>
              </a:ext>
            </a:extLst>
          </p:cNvPr>
          <p:cNvSpPr/>
          <p:nvPr/>
        </p:nvSpPr>
        <p:spPr>
          <a:xfrm>
            <a:off x="1087926" y="2105561"/>
            <a:ext cx="4723129" cy="1323439"/>
          </a:xfrm>
          <a:prstGeom prst="rect">
            <a:avLst/>
          </a:prstGeom>
        </p:spPr>
        <p:txBody>
          <a:bodyPr wrap="square">
            <a:spAutoFit/>
          </a:bodyPr>
          <a:lstStyle/>
          <a:p>
            <a:pPr defTabSz="609585"/>
            <a:r>
              <a:rPr lang="en-US" sz="2000" dirty="0">
                <a:solidFill>
                  <a:prstClr val="white"/>
                </a:solidFill>
                <a:latin typeface="Raleway"/>
              </a:rPr>
              <a:t>We have only tapped into a small fraction of the food producers who need a place to donate their perfectly viable food. </a:t>
            </a:r>
          </a:p>
        </p:txBody>
      </p:sp>
      <p:sp>
        <p:nvSpPr>
          <p:cNvPr id="7" name="Rectangle 6"/>
          <p:cNvSpPr/>
          <p:nvPr/>
        </p:nvSpPr>
        <p:spPr>
          <a:xfrm>
            <a:off x="6108719" y="4481887"/>
            <a:ext cx="5477301" cy="1688544"/>
          </a:xfrm>
          <a:prstGeom prst="rect">
            <a:avLst/>
          </a:prstGeom>
          <a:solidFill>
            <a:srgbClr val="003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351" dirty="0">
              <a:solidFill>
                <a:prstClr val="white"/>
              </a:solidFill>
              <a:highlight>
                <a:srgbClr val="74C0BA"/>
              </a:highlight>
              <a:latin typeface="Raleway"/>
            </a:endParaRPr>
          </a:p>
        </p:txBody>
      </p:sp>
      <p:sp>
        <p:nvSpPr>
          <p:cNvPr id="8" name="TextBox 7">
            <a:extLst>
              <a:ext uri="{FF2B5EF4-FFF2-40B4-BE49-F238E27FC236}">
                <a16:creationId xmlns:a16="http://schemas.microsoft.com/office/drawing/2014/main" id="{30D0FE8D-1DF7-4C71-BDB5-EE7A7796B6F9}"/>
              </a:ext>
            </a:extLst>
          </p:cNvPr>
          <p:cNvSpPr txBox="1"/>
          <p:nvPr/>
        </p:nvSpPr>
        <p:spPr>
          <a:xfrm>
            <a:off x="7355081" y="4999892"/>
            <a:ext cx="2977773" cy="584775"/>
          </a:xfrm>
          <a:prstGeom prst="rect">
            <a:avLst/>
          </a:prstGeom>
          <a:noFill/>
        </p:spPr>
        <p:txBody>
          <a:bodyPr wrap="square" rtlCol="0">
            <a:spAutoFit/>
          </a:bodyPr>
          <a:lstStyle/>
          <a:p>
            <a:pPr algn="ctr" defTabSz="609585"/>
            <a:r>
              <a:rPr lang="en-US" sz="3200" dirty="0">
                <a:solidFill>
                  <a:prstClr val="white"/>
                </a:solidFill>
                <a:latin typeface="Raleway ExtraBold"/>
              </a:rPr>
              <a:t>500,000</a:t>
            </a:r>
            <a:endParaRPr lang="en-US" sz="4400" dirty="0">
              <a:solidFill>
                <a:prstClr val="white"/>
              </a:solidFill>
              <a:latin typeface="Raleway ExtraBold"/>
            </a:endParaRPr>
          </a:p>
        </p:txBody>
      </p:sp>
      <p:sp>
        <p:nvSpPr>
          <p:cNvPr id="9" name="TextBox 8">
            <a:extLst>
              <a:ext uri="{FF2B5EF4-FFF2-40B4-BE49-F238E27FC236}">
                <a16:creationId xmlns:a16="http://schemas.microsoft.com/office/drawing/2014/main" id="{6F7B5DD6-F35D-466D-BF8E-D2C2BD398B91}"/>
              </a:ext>
            </a:extLst>
          </p:cNvPr>
          <p:cNvSpPr txBox="1"/>
          <p:nvPr/>
        </p:nvSpPr>
        <p:spPr>
          <a:xfrm>
            <a:off x="7600071" y="4717159"/>
            <a:ext cx="2487795" cy="400110"/>
          </a:xfrm>
          <a:prstGeom prst="rect">
            <a:avLst/>
          </a:prstGeom>
          <a:noFill/>
        </p:spPr>
        <p:txBody>
          <a:bodyPr wrap="square" rtlCol="0">
            <a:spAutoFit/>
          </a:bodyPr>
          <a:lstStyle/>
          <a:p>
            <a:pPr algn="ctr" defTabSz="609585"/>
            <a:r>
              <a:rPr lang="en-US" sz="2000" b="1" spc="267" dirty="0">
                <a:solidFill>
                  <a:srgbClr val="FF5004"/>
                </a:solidFill>
                <a:latin typeface="Raleway"/>
              </a:rPr>
              <a:t>We can take in</a:t>
            </a:r>
          </a:p>
        </p:txBody>
      </p:sp>
      <p:sp>
        <p:nvSpPr>
          <p:cNvPr id="10" name="TextBox 9">
            <a:extLst>
              <a:ext uri="{FF2B5EF4-FFF2-40B4-BE49-F238E27FC236}">
                <a16:creationId xmlns:a16="http://schemas.microsoft.com/office/drawing/2014/main" id="{6F7B5DD6-F35D-466D-BF8E-D2C2BD398B91}"/>
              </a:ext>
            </a:extLst>
          </p:cNvPr>
          <p:cNvSpPr txBox="1"/>
          <p:nvPr/>
        </p:nvSpPr>
        <p:spPr>
          <a:xfrm>
            <a:off x="7081171" y="5520258"/>
            <a:ext cx="3525599" cy="400110"/>
          </a:xfrm>
          <a:prstGeom prst="rect">
            <a:avLst/>
          </a:prstGeom>
          <a:noFill/>
        </p:spPr>
        <p:txBody>
          <a:bodyPr wrap="square" rtlCol="0">
            <a:spAutoFit/>
          </a:bodyPr>
          <a:lstStyle/>
          <a:p>
            <a:pPr algn="ctr" defTabSz="609585"/>
            <a:r>
              <a:rPr lang="en-US" sz="2000" b="1" dirty="0">
                <a:solidFill>
                  <a:srgbClr val="FF5004"/>
                </a:solidFill>
                <a:latin typeface="Raleway"/>
              </a:rPr>
              <a:t>Pounds of food a year</a:t>
            </a:r>
          </a:p>
        </p:txBody>
      </p:sp>
      <p:sp>
        <p:nvSpPr>
          <p:cNvPr id="4" name="Rectangle 3">
            <a:extLst>
              <a:ext uri="{FF2B5EF4-FFF2-40B4-BE49-F238E27FC236}">
                <a16:creationId xmlns:a16="http://schemas.microsoft.com/office/drawing/2014/main" id="{4C12231B-DDB9-6232-850A-BA91B8B0AD98}"/>
              </a:ext>
            </a:extLst>
          </p:cNvPr>
          <p:cNvSpPr/>
          <p:nvPr/>
        </p:nvSpPr>
        <p:spPr>
          <a:xfrm>
            <a:off x="1087926" y="3802169"/>
            <a:ext cx="4497122" cy="1323439"/>
          </a:xfrm>
          <a:prstGeom prst="rect">
            <a:avLst/>
          </a:prstGeom>
        </p:spPr>
        <p:txBody>
          <a:bodyPr wrap="square">
            <a:spAutoFit/>
          </a:bodyPr>
          <a:lstStyle/>
          <a:p>
            <a:pPr defTabSz="609585"/>
            <a:r>
              <a:rPr lang="en-US" sz="2000" dirty="0">
                <a:solidFill>
                  <a:prstClr val="white"/>
                </a:solidFill>
                <a:latin typeface="Raleway"/>
              </a:rPr>
              <a:t>We estimate that with this expanded production and storage space, we can increase our annual rescue of food to 1 million pounds.</a:t>
            </a:r>
          </a:p>
        </p:txBody>
      </p:sp>
    </p:spTree>
    <p:extLst>
      <p:ext uri="{BB962C8B-B14F-4D97-AF65-F5344CB8AC3E}">
        <p14:creationId xmlns:p14="http://schemas.microsoft.com/office/powerpoint/2010/main" val="63902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anim calcmode="lin" valueType="num">
                                      <p:cBhvr>
                                        <p:cTn id="32" dur="500" fill="hold"/>
                                        <p:tgtEl>
                                          <p:spTgt spid="8"/>
                                        </p:tgtEl>
                                        <p:attrNameLst>
                                          <p:attrName>ppt_x</p:attrName>
                                        </p:attrNameLst>
                                      </p:cBhvr>
                                      <p:tavLst>
                                        <p:tav tm="0">
                                          <p:val>
                                            <p:strVal val="#ppt_x"/>
                                          </p:val>
                                        </p:tav>
                                        <p:tav tm="100000">
                                          <p:val>
                                            <p:strVal val="#ppt_x"/>
                                          </p:val>
                                        </p:tav>
                                      </p:tavLst>
                                    </p:anim>
                                    <p:anim calcmode="lin" valueType="num">
                                      <p:cBhvr>
                                        <p:cTn id="33" dur="5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animBg="1"/>
      <p:bldP spid="8" grpId="0"/>
      <p:bldP spid="9" grpId="0"/>
      <p:bldP spid="10"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3096F5-8047-F40C-E392-002C439A1257}"/>
              </a:ext>
            </a:extLst>
          </p:cNvPr>
          <p:cNvSpPr txBox="1"/>
          <p:nvPr/>
        </p:nvSpPr>
        <p:spPr>
          <a:xfrm>
            <a:off x="1625175" y="536184"/>
            <a:ext cx="8772501" cy="584775"/>
          </a:xfrm>
          <a:prstGeom prst="rect">
            <a:avLst/>
          </a:prstGeom>
          <a:noFill/>
        </p:spPr>
        <p:txBody>
          <a:bodyPr wrap="square" rtlCol="0">
            <a:spAutoFit/>
          </a:bodyPr>
          <a:lstStyle/>
          <a:p>
            <a:pPr algn="ctr" defTabSz="457200"/>
            <a:r>
              <a:rPr lang="en-US" sz="3200" dirty="0">
                <a:solidFill>
                  <a:srgbClr val="003F7D"/>
                </a:solidFill>
                <a:latin typeface="Raleway ExtraBold"/>
              </a:rPr>
              <a:t>Our current food rescue partners </a:t>
            </a:r>
          </a:p>
        </p:txBody>
      </p:sp>
      <p:sp>
        <p:nvSpPr>
          <p:cNvPr id="7" name="Rectangle 6">
            <a:extLst>
              <a:ext uri="{FF2B5EF4-FFF2-40B4-BE49-F238E27FC236}">
                <a16:creationId xmlns:a16="http://schemas.microsoft.com/office/drawing/2014/main" id="{D098AA97-DBAB-E5BC-2EB4-6D36A1699AA5}"/>
              </a:ext>
            </a:extLst>
          </p:cNvPr>
          <p:cNvSpPr/>
          <p:nvPr/>
        </p:nvSpPr>
        <p:spPr>
          <a:xfrm>
            <a:off x="0" y="1233736"/>
            <a:ext cx="12192000" cy="1077218"/>
          </a:xfrm>
          <a:prstGeom prst="rect">
            <a:avLst/>
          </a:prstGeom>
        </p:spPr>
        <p:txBody>
          <a:bodyPr wrap="square">
            <a:spAutoFit/>
          </a:bodyPr>
          <a:lstStyle/>
          <a:p>
            <a:pPr algn="ctr" defTabSz="457200"/>
            <a:r>
              <a:rPr lang="en-US" sz="1600" b="1" dirty="0">
                <a:solidFill>
                  <a:prstClr val="black">
                    <a:lumMod val="50000"/>
                    <a:lumOff val="50000"/>
                  </a:prstClr>
                </a:solidFill>
                <a:latin typeface="Raleway"/>
              </a:rPr>
              <a:t>These are a few of our food rescue partners. </a:t>
            </a:r>
          </a:p>
          <a:p>
            <a:pPr algn="ctr" defTabSz="457200"/>
            <a:r>
              <a:rPr lang="en-US" sz="1600" b="1" dirty="0">
                <a:solidFill>
                  <a:prstClr val="black">
                    <a:lumMod val="50000"/>
                    <a:lumOff val="50000"/>
                  </a:prstClr>
                </a:solidFill>
                <a:latin typeface="Raleway"/>
              </a:rPr>
              <a:t>They are restaurants, caterers, bakers, food manufacturers and </a:t>
            </a:r>
          </a:p>
          <a:p>
            <a:pPr algn="ctr" defTabSz="457200"/>
            <a:r>
              <a:rPr lang="en-US" sz="1600" b="1" dirty="0">
                <a:solidFill>
                  <a:prstClr val="black">
                    <a:lumMod val="50000"/>
                    <a:lumOff val="50000"/>
                  </a:prstClr>
                </a:solidFill>
                <a:latin typeface="Raleway"/>
              </a:rPr>
              <a:t>growers who are relieved to have a place </a:t>
            </a:r>
          </a:p>
          <a:p>
            <a:pPr algn="ctr" defTabSz="457200"/>
            <a:r>
              <a:rPr lang="en-US" sz="1600" b="1" dirty="0">
                <a:solidFill>
                  <a:prstClr val="black">
                    <a:lumMod val="50000"/>
                    <a:lumOff val="50000"/>
                  </a:prstClr>
                </a:solidFill>
                <a:latin typeface="Raleway"/>
              </a:rPr>
              <a:t>to make good use of their overprepared food. </a:t>
            </a:r>
          </a:p>
        </p:txBody>
      </p:sp>
      <p:pic>
        <p:nvPicPr>
          <p:cNvPr id="8" name="Picture Placeholder 15">
            <a:extLst>
              <a:ext uri="{FF2B5EF4-FFF2-40B4-BE49-F238E27FC236}">
                <a16:creationId xmlns:a16="http://schemas.microsoft.com/office/drawing/2014/main" id="{A675CC8B-42C2-94B5-0EDD-3A2011FE98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6715" t="-658" r="-37373"/>
          <a:stretch/>
        </p:blipFill>
        <p:spPr>
          <a:xfrm>
            <a:off x="6203773" y="2571902"/>
            <a:ext cx="1990921" cy="1128749"/>
          </a:xfrm>
          <a:prstGeom prst="rect">
            <a:avLst/>
          </a:prstGeom>
        </p:spPr>
      </p:pic>
      <p:pic>
        <p:nvPicPr>
          <p:cNvPr id="9" name="Picture Placeholder 17">
            <a:extLst>
              <a:ext uri="{FF2B5EF4-FFF2-40B4-BE49-F238E27FC236}">
                <a16:creationId xmlns:a16="http://schemas.microsoft.com/office/drawing/2014/main" id="{0E8AC766-8D32-1952-4FCA-09CE1C98A36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388331" y="2704650"/>
            <a:ext cx="1559355" cy="884074"/>
          </a:xfrm>
          <a:prstGeom prst="rect">
            <a:avLst/>
          </a:prstGeom>
        </p:spPr>
      </p:pic>
      <p:pic>
        <p:nvPicPr>
          <p:cNvPr id="10" name="Picture Placeholder 23">
            <a:extLst>
              <a:ext uri="{FF2B5EF4-FFF2-40B4-BE49-F238E27FC236}">
                <a16:creationId xmlns:a16="http://schemas.microsoft.com/office/drawing/2014/main" id="{759A58A9-7066-966A-5C2E-252368105F1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056"/>
          <a:stretch/>
        </p:blipFill>
        <p:spPr>
          <a:xfrm>
            <a:off x="10306334" y="2670844"/>
            <a:ext cx="1641794" cy="930864"/>
          </a:xfrm>
          <a:prstGeom prst="rect">
            <a:avLst/>
          </a:prstGeom>
        </p:spPr>
      </p:pic>
      <p:pic>
        <p:nvPicPr>
          <p:cNvPr id="11" name="Picture Placeholder 15">
            <a:extLst>
              <a:ext uri="{FF2B5EF4-FFF2-40B4-BE49-F238E27FC236}">
                <a16:creationId xmlns:a16="http://schemas.microsoft.com/office/drawing/2014/main" id="{45940BEB-8794-DD18-B942-BC4547B6149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8495" t="-717" r="-39191" b="-22"/>
          <a:stretch/>
        </p:blipFill>
        <p:spPr>
          <a:xfrm>
            <a:off x="118153" y="3902150"/>
            <a:ext cx="1970155" cy="1116976"/>
          </a:xfrm>
          <a:prstGeom prst="rect">
            <a:avLst/>
          </a:prstGeom>
        </p:spPr>
      </p:pic>
      <p:pic>
        <p:nvPicPr>
          <p:cNvPr id="12" name="Picture Placeholder 17">
            <a:extLst>
              <a:ext uri="{FF2B5EF4-FFF2-40B4-BE49-F238E27FC236}">
                <a16:creationId xmlns:a16="http://schemas.microsoft.com/office/drawing/2014/main" id="{F68457E2-70EA-D8FD-1AAC-75E14EE822E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39845" r="-36097" b="-21"/>
          <a:stretch/>
        </p:blipFill>
        <p:spPr>
          <a:xfrm>
            <a:off x="1582960" y="3868194"/>
            <a:ext cx="2089941" cy="1184889"/>
          </a:xfrm>
          <a:prstGeom prst="rect">
            <a:avLst/>
          </a:prstGeom>
        </p:spPr>
      </p:pic>
      <p:pic>
        <p:nvPicPr>
          <p:cNvPr id="13" name="Picture Placeholder 23">
            <a:extLst>
              <a:ext uri="{FF2B5EF4-FFF2-40B4-BE49-F238E27FC236}">
                <a16:creationId xmlns:a16="http://schemas.microsoft.com/office/drawing/2014/main" id="{05B2A753-070E-AD22-32E1-0527D33B0C6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10849" b="-10954"/>
          <a:stretch/>
        </p:blipFill>
        <p:spPr>
          <a:xfrm>
            <a:off x="3546830" y="3806621"/>
            <a:ext cx="1658191" cy="940160"/>
          </a:xfrm>
          <a:prstGeom prst="rect">
            <a:avLst/>
          </a:prstGeom>
        </p:spPr>
      </p:pic>
      <p:pic>
        <p:nvPicPr>
          <p:cNvPr id="16" name="Picture Placeholder 19">
            <a:extLst>
              <a:ext uri="{FF2B5EF4-FFF2-40B4-BE49-F238E27FC236}">
                <a16:creationId xmlns:a16="http://schemas.microsoft.com/office/drawing/2014/main" id="{5CF3AE12-D648-95F7-2473-F0EAA639316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3575" t="-10265" r="-4673" b="-15486"/>
          <a:stretch/>
        </p:blipFill>
        <p:spPr>
          <a:xfrm>
            <a:off x="8891534" y="3540580"/>
            <a:ext cx="1583971" cy="1840119"/>
          </a:xfrm>
          <a:prstGeom prst="rect">
            <a:avLst/>
          </a:prstGeom>
        </p:spPr>
      </p:pic>
      <p:pic>
        <p:nvPicPr>
          <p:cNvPr id="17" name="Picture Placeholder 14">
            <a:extLst>
              <a:ext uri="{FF2B5EF4-FFF2-40B4-BE49-F238E27FC236}">
                <a16:creationId xmlns:a16="http://schemas.microsoft.com/office/drawing/2014/main" id="{B71759D8-D4BB-8CEC-7701-02320A70857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663" t="-20153" r="-1902" b="-20915"/>
          <a:stretch/>
        </p:blipFill>
        <p:spPr>
          <a:xfrm>
            <a:off x="10644677" y="3461016"/>
            <a:ext cx="1193375" cy="1631871"/>
          </a:xfrm>
          <a:prstGeom prst="rect">
            <a:avLst/>
          </a:prstGeom>
        </p:spPr>
      </p:pic>
      <p:pic>
        <p:nvPicPr>
          <p:cNvPr id="18" name="Picture Placeholder 8">
            <a:extLst>
              <a:ext uri="{FF2B5EF4-FFF2-40B4-BE49-F238E27FC236}">
                <a16:creationId xmlns:a16="http://schemas.microsoft.com/office/drawing/2014/main" id="{295BF3D9-8E1F-8B8B-8A2A-4D6DFBB6A10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4483" t="-22116" r="-2468" b="-24132"/>
          <a:stretch/>
        </p:blipFill>
        <p:spPr>
          <a:xfrm>
            <a:off x="4311244" y="5053083"/>
            <a:ext cx="1445971" cy="1977281"/>
          </a:xfrm>
          <a:prstGeom prst="rect">
            <a:avLst/>
          </a:prstGeom>
        </p:spPr>
      </p:pic>
      <p:pic>
        <p:nvPicPr>
          <p:cNvPr id="19" name="Picture Placeholder 8">
            <a:extLst>
              <a:ext uri="{FF2B5EF4-FFF2-40B4-BE49-F238E27FC236}">
                <a16:creationId xmlns:a16="http://schemas.microsoft.com/office/drawing/2014/main" id="{A5521276-A44D-48BF-D7A5-392B34A63FE8}"/>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4813" t="-21662" b="-21662"/>
          <a:stretch/>
        </p:blipFill>
        <p:spPr>
          <a:xfrm>
            <a:off x="6429849" y="5092887"/>
            <a:ext cx="1375253" cy="1880578"/>
          </a:xfrm>
          <a:prstGeom prst="rect">
            <a:avLst/>
          </a:prstGeom>
        </p:spPr>
      </p:pic>
      <p:pic>
        <p:nvPicPr>
          <p:cNvPr id="20" name="Picture Placeholder 23" descr="A picture containing font, logo, design, symbol&#10;&#10;Description automatically generated">
            <a:extLst>
              <a:ext uri="{FF2B5EF4-FFF2-40B4-BE49-F238E27FC236}">
                <a16:creationId xmlns:a16="http://schemas.microsoft.com/office/drawing/2014/main" id="{C607543B-453C-D22D-BF64-D113BB6E580D}"/>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r="-69"/>
          <a:stretch/>
        </p:blipFill>
        <p:spPr>
          <a:xfrm>
            <a:off x="122329" y="2661960"/>
            <a:ext cx="1709858" cy="969455"/>
          </a:xfrm>
          <a:prstGeom prst="rect">
            <a:avLst/>
          </a:prstGeom>
        </p:spPr>
      </p:pic>
      <p:pic>
        <p:nvPicPr>
          <p:cNvPr id="21" name="Picture Placeholder 15" descr="A picture containing logo, font, graphics, graphic design&#10;&#10;Description automatically generated">
            <a:extLst>
              <a:ext uri="{FF2B5EF4-FFF2-40B4-BE49-F238E27FC236}">
                <a16:creationId xmlns:a16="http://schemas.microsoft.com/office/drawing/2014/main" id="{1223683F-B4BE-2CDE-22CE-1E9F292A0F01}"/>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l="-16059" t="-20" r="-16897"/>
          <a:stretch/>
        </p:blipFill>
        <p:spPr>
          <a:xfrm>
            <a:off x="1768100" y="2693613"/>
            <a:ext cx="1654123" cy="937802"/>
          </a:xfrm>
          <a:prstGeom prst="rect">
            <a:avLst/>
          </a:prstGeom>
        </p:spPr>
      </p:pic>
      <p:pic>
        <p:nvPicPr>
          <p:cNvPr id="22" name="Picture Placeholder 17" descr="A red heart with a green leaf and black text&#10;&#10;Description automatically generated with low confidence">
            <a:extLst>
              <a:ext uri="{FF2B5EF4-FFF2-40B4-BE49-F238E27FC236}">
                <a16:creationId xmlns:a16="http://schemas.microsoft.com/office/drawing/2014/main" id="{414EACFC-A347-4008-DDA0-185AC2E0BA32}"/>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l="-37752" r="-36595" b="-1"/>
          <a:stretch/>
        </p:blipFill>
        <p:spPr>
          <a:xfrm>
            <a:off x="3233535" y="2631452"/>
            <a:ext cx="1795388" cy="1017892"/>
          </a:xfrm>
          <a:prstGeom prst="rect">
            <a:avLst/>
          </a:prstGeom>
        </p:spPr>
      </p:pic>
      <p:pic>
        <p:nvPicPr>
          <p:cNvPr id="23" name="Picture Placeholder 23">
            <a:extLst>
              <a:ext uri="{FF2B5EF4-FFF2-40B4-BE49-F238E27FC236}">
                <a16:creationId xmlns:a16="http://schemas.microsoft.com/office/drawing/2014/main" id="{2ECAF157-54A5-18DF-308B-D8D89D5958F7}"/>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l="-38209" t="20" r="-38167" b="-22"/>
          <a:stretch/>
        </p:blipFill>
        <p:spPr>
          <a:xfrm>
            <a:off x="4937186" y="2620547"/>
            <a:ext cx="1795287" cy="1054031"/>
          </a:xfrm>
          <a:prstGeom prst="rect">
            <a:avLst/>
          </a:prstGeom>
        </p:spPr>
      </p:pic>
      <p:pic>
        <p:nvPicPr>
          <p:cNvPr id="25" name="Picture 24" descr="A logo of a pie&#10;&#10;Description automatically generated">
            <a:extLst>
              <a:ext uri="{FF2B5EF4-FFF2-40B4-BE49-F238E27FC236}">
                <a16:creationId xmlns:a16="http://schemas.microsoft.com/office/drawing/2014/main" id="{FFB101A5-D116-E9DB-A243-B22F9C9ABAB2}"/>
              </a:ext>
            </a:extLst>
          </p:cNvPr>
          <p:cNvPicPr>
            <a:picLocks noChangeAspect="1"/>
          </p:cNvPicPr>
          <p:nvPr/>
        </p:nvPicPr>
        <p:blipFill>
          <a:blip r:embed="rId16"/>
          <a:stretch>
            <a:fillRect/>
          </a:stretch>
        </p:blipFill>
        <p:spPr>
          <a:xfrm>
            <a:off x="6460309" y="2929866"/>
            <a:ext cx="3061546" cy="3061546"/>
          </a:xfrm>
          <a:prstGeom prst="rect">
            <a:avLst/>
          </a:prstGeom>
        </p:spPr>
      </p:pic>
      <p:pic>
        <p:nvPicPr>
          <p:cNvPr id="27" name="Picture 26" descr="A black and white logo&#10;&#10;Description automatically generated">
            <a:extLst>
              <a:ext uri="{FF2B5EF4-FFF2-40B4-BE49-F238E27FC236}">
                <a16:creationId xmlns:a16="http://schemas.microsoft.com/office/drawing/2014/main" id="{7F5A64DB-51AD-62F0-5C75-EA6285D6D73C}"/>
              </a:ext>
            </a:extLst>
          </p:cNvPr>
          <p:cNvPicPr>
            <a:picLocks noChangeAspect="1"/>
          </p:cNvPicPr>
          <p:nvPr/>
        </p:nvPicPr>
        <p:blipFill>
          <a:blip r:embed="rId17"/>
          <a:stretch>
            <a:fillRect/>
          </a:stretch>
        </p:blipFill>
        <p:spPr>
          <a:xfrm>
            <a:off x="4802457" y="3065775"/>
            <a:ext cx="2789730" cy="2789730"/>
          </a:xfrm>
          <a:prstGeom prst="rect">
            <a:avLst/>
          </a:prstGeom>
        </p:spPr>
      </p:pic>
      <p:pic>
        <p:nvPicPr>
          <p:cNvPr id="3" name="Picture 2" descr="A green letter on a white background&#10;&#10;Description automatically generated">
            <a:extLst>
              <a:ext uri="{FF2B5EF4-FFF2-40B4-BE49-F238E27FC236}">
                <a16:creationId xmlns:a16="http://schemas.microsoft.com/office/drawing/2014/main" id="{20D56C53-9E83-5A9C-0D2F-E46AE330F142}"/>
              </a:ext>
            </a:extLst>
          </p:cNvPr>
          <p:cNvPicPr>
            <a:picLocks noChangeAspect="1"/>
          </p:cNvPicPr>
          <p:nvPr/>
        </p:nvPicPr>
        <p:blipFill>
          <a:blip r:embed="rId18"/>
          <a:stretch>
            <a:fillRect/>
          </a:stretch>
        </p:blipFill>
        <p:spPr>
          <a:xfrm>
            <a:off x="1216095" y="5618447"/>
            <a:ext cx="2467336" cy="474115"/>
          </a:xfrm>
          <a:prstGeom prst="rect">
            <a:avLst/>
          </a:prstGeom>
        </p:spPr>
      </p:pic>
    </p:spTree>
    <p:extLst>
      <p:ext uri="{BB962C8B-B14F-4D97-AF65-F5344CB8AC3E}">
        <p14:creationId xmlns:p14="http://schemas.microsoft.com/office/powerpoint/2010/main" val="38443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ppt_w</p:attrName>
                                        </p:attrNameLst>
                                      </p:cBhvr>
                                      <p:tavLst>
                                        <p:tav tm="0">
                                          <p:val>
                                            <p:fltVal val="0"/>
                                          </p:val>
                                        </p:tav>
                                        <p:tav tm="100000">
                                          <p:val>
                                            <p:strVal val="#ppt_w"/>
                                          </p:val>
                                        </p:tav>
                                      </p:tavLst>
                                    </p:anim>
                                    <p:anim calcmode="lin" valueType="num">
                                      <p:cBhvr>
                                        <p:cTn id="68" dur="500" fill="hold"/>
                                        <p:tgtEl>
                                          <p:spTgt spid="12"/>
                                        </p:tgtEl>
                                        <p:attrNameLst>
                                          <p:attrName>ppt_h</p:attrName>
                                        </p:attrNameLst>
                                      </p:cBhvr>
                                      <p:tavLst>
                                        <p:tav tm="0">
                                          <p:val>
                                            <p:fltVal val="0"/>
                                          </p:val>
                                        </p:tav>
                                        <p:tav tm="100000">
                                          <p:val>
                                            <p:strVal val="#ppt_h"/>
                                          </p:val>
                                        </p:tav>
                                      </p:tavLst>
                                    </p:anim>
                                    <p:animEffect transition="in" filter="fade">
                                      <p:cBhvr>
                                        <p:cTn id="69" dur="500"/>
                                        <p:tgtEl>
                                          <p:spTgt spid="12"/>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animEffect transition="in" filter="fade">
                                      <p:cBhvr>
                                        <p:cTn id="81" dur="500"/>
                                        <p:tgtEl>
                                          <p:spTgt spid="16"/>
                                        </p:tgtEl>
                                      </p:cBhvr>
                                    </p:animEffect>
                                  </p:childTnLst>
                                </p:cTn>
                              </p:par>
                            </p:childTnLst>
                          </p:cTn>
                        </p:par>
                        <p:par>
                          <p:cTn id="82" fill="hold">
                            <p:stCondLst>
                              <p:cond delay="6500"/>
                            </p:stCondLst>
                            <p:childTnLst>
                              <p:par>
                                <p:cTn id="83" presetID="53" presetClass="entr" presetSubtype="16"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500" fill="hold"/>
                                        <p:tgtEl>
                                          <p:spTgt spid="17"/>
                                        </p:tgtEl>
                                        <p:attrNameLst>
                                          <p:attrName>ppt_w</p:attrName>
                                        </p:attrNameLst>
                                      </p:cBhvr>
                                      <p:tavLst>
                                        <p:tav tm="0">
                                          <p:val>
                                            <p:fltVal val="0"/>
                                          </p:val>
                                        </p:tav>
                                        <p:tav tm="100000">
                                          <p:val>
                                            <p:strVal val="#ppt_w"/>
                                          </p:val>
                                        </p:tav>
                                      </p:tavLst>
                                    </p:anim>
                                    <p:anim calcmode="lin" valueType="num">
                                      <p:cBhvr>
                                        <p:cTn id="86" dur="500" fill="hold"/>
                                        <p:tgtEl>
                                          <p:spTgt spid="17"/>
                                        </p:tgtEl>
                                        <p:attrNameLst>
                                          <p:attrName>ppt_h</p:attrName>
                                        </p:attrNameLst>
                                      </p:cBhvr>
                                      <p:tavLst>
                                        <p:tav tm="0">
                                          <p:val>
                                            <p:fltVal val="0"/>
                                          </p:val>
                                        </p:tav>
                                        <p:tav tm="100000">
                                          <p:val>
                                            <p:strVal val="#ppt_h"/>
                                          </p:val>
                                        </p:tav>
                                      </p:tavLst>
                                    </p:anim>
                                    <p:animEffect transition="in" filter="fade">
                                      <p:cBhvr>
                                        <p:cTn id="87" dur="500"/>
                                        <p:tgtEl>
                                          <p:spTgt spid="17"/>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500" fill="hold"/>
                                        <p:tgtEl>
                                          <p:spTgt spid="18"/>
                                        </p:tgtEl>
                                        <p:attrNameLst>
                                          <p:attrName>ppt_w</p:attrName>
                                        </p:attrNameLst>
                                      </p:cBhvr>
                                      <p:tavLst>
                                        <p:tav tm="0">
                                          <p:val>
                                            <p:fltVal val="0"/>
                                          </p:val>
                                        </p:tav>
                                        <p:tav tm="100000">
                                          <p:val>
                                            <p:strVal val="#ppt_w"/>
                                          </p:val>
                                        </p:tav>
                                      </p:tavLst>
                                    </p:anim>
                                    <p:anim calcmode="lin" valueType="num">
                                      <p:cBhvr>
                                        <p:cTn id="92" dur="500" fill="hold"/>
                                        <p:tgtEl>
                                          <p:spTgt spid="18"/>
                                        </p:tgtEl>
                                        <p:attrNameLst>
                                          <p:attrName>ppt_h</p:attrName>
                                        </p:attrNameLst>
                                      </p:cBhvr>
                                      <p:tavLst>
                                        <p:tav tm="0">
                                          <p:val>
                                            <p:fltVal val="0"/>
                                          </p:val>
                                        </p:tav>
                                        <p:tav tm="100000">
                                          <p:val>
                                            <p:strVal val="#ppt_h"/>
                                          </p:val>
                                        </p:tav>
                                      </p:tavLst>
                                    </p:anim>
                                    <p:animEffect transition="in" filter="fade">
                                      <p:cBhvr>
                                        <p:cTn id="93" dur="500"/>
                                        <p:tgtEl>
                                          <p:spTgt spid="18"/>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500" fill="hold"/>
                                        <p:tgtEl>
                                          <p:spTgt spid="19"/>
                                        </p:tgtEl>
                                        <p:attrNameLst>
                                          <p:attrName>ppt_w</p:attrName>
                                        </p:attrNameLst>
                                      </p:cBhvr>
                                      <p:tavLst>
                                        <p:tav tm="0">
                                          <p:val>
                                            <p:fltVal val="0"/>
                                          </p:val>
                                        </p:tav>
                                        <p:tav tm="100000">
                                          <p:val>
                                            <p:strVal val="#ppt_w"/>
                                          </p:val>
                                        </p:tav>
                                      </p:tavLst>
                                    </p:anim>
                                    <p:anim calcmode="lin" valueType="num">
                                      <p:cBhvr>
                                        <p:cTn id="98" dur="500" fill="hold"/>
                                        <p:tgtEl>
                                          <p:spTgt spid="19"/>
                                        </p:tgtEl>
                                        <p:attrNameLst>
                                          <p:attrName>ppt_h</p:attrName>
                                        </p:attrNameLst>
                                      </p:cBhvr>
                                      <p:tavLst>
                                        <p:tav tm="0">
                                          <p:val>
                                            <p:fltVal val="0"/>
                                          </p:val>
                                        </p:tav>
                                        <p:tav tm="100000">
                                          <p:val>
                                            <p:strVal val="#ppt_h"/>
                                          </p:val>
                                        </p:tav>
                                      </p:tavLst>
                                    </p:anim>
                                    <p:animEffect transition="in" filter="fade">
                                      <p:cBhvr>
                                        <p:cTn id="9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5629" y="547894"/>
            <a:ext cx="4364232" cy="646331"/>
          </a:xfrm>
          <a:prstGeom prst="rect">
            <a:avLst/>
          </a:prstGeom>
        </p:spPr>
        <p:txBody>
          <a:bodyPr wrap="square">
            <a:spAutoFit/>
          </a:bodyPr>
          <a:lstStyle/>
          <a:p>
            <a:r>
              <a:rPr lang="en-US" sz="3600" dirty="0">
                <a:solidFill>
                  <a:srgbClr val="003F7D"/>
                </a:solidFill>
                <a:latin typeface="+mj-lt"/>
              </a:rPr>
              <a:t>Feed</a:t>
            </a:r>
            <a:r>
              <a:rPr lang="en-US" sz="3600" dirty="0">
                <a:latin typeface="+mj-lt"/>
              </a:rPr>
              <a:t> </a:t>
            </a:r>
            <a:r>
              <a:rPr lang="en-US" sz="3600" dirty="0">
                <a:solidFill>
                  <a:srgbClr val="FF5004"/>
                </a:solidFill>
                <a:latin typeface="+mj-lt"/>
              </a:rPr>
              <a:t>more</a:t>
            </a:r>
            <a:r>
              <a:rPr lang="en-US" sz="3600" dirty="0">
                <a:latin typeface="+mj-lt"/>
              </a:rPr>
              <a:t> </a:t>
            </a:r>
            <a:r>
              <a:rPr lang="en-US" sz="3600" dirty="0">
                <a:solidFill>
                  <a:srgbClr val="003F7D"/>
                </a:solidFill>
                <a:latin typeface="+mj-lt"/>
              </a:rPr>
              <a:t>people</a:t>
            </a:r>
          </a:p>
        </p:txBody>
      </p:sp>
      <p:sp>
        <p:nvSpPr>
          <p:cNvPr id="9" name="Rectangle 8">
            <a:extLst>
              <a:ext uri="{FF2B5EF4-FFF2-40B4-BE49-F238E27FC236}">
                <a16:creationId xmlns:a16="http://schemas.microsoft.com/office/drawing/2014/main" id="{13ABE4E7-0295-4AA8-95C7-4B87CBA223C1}"/>
              </a:ext>
            </a:extLst>
          </p:cNvPr>
          <p:cNvSpPr/>
          <p:nvPr/>
        </p:nvSpPr>
        <p:spPr>
          <a:xfrm>
            <a:off x="1287268" y="1331155"/>
            <a:ext cx="5342131" cy="707886"/>
          </a:xfrm>
          <a:prstGeom prst="rect">
            <a:avLst/>
          </a:prstGeom>
        </p:spPr>
        <p:txBody>
          <a:bodyPr wrap="square">
            <a:spAutoFit/>
          </a:bodyPr>
          <a:lstStyle/>
          <a:p>
            <a:pPr>
              <a:lnSpc>
                <a:spcPct val="100000"/>
              </a:lnSpc>
            </a:pPr>
            <a:r>
              <a:rPr lang="en-US" sz="2000" b="1" dirty="0">
                <a:solidFill>
                  <a:schemeClr val="tx1">
                    <a:lumMod val="50000"/>
                    <a:lumOff val="50000"/>
                  </a:schemeClr>
                </a:solidFill>
              </a:rPr>
              <a:t>Prepare an additional two to five thousand meals a day</a:t>
            </a:r>
          </a:p>
        </p:txBody>
      </p:sp>
      <p:sp>
        <p:nvSpPr>
          <p:cNvPr id="4" name="Rectangle 3">
            <a:extLst>
              <a:ext uri="{FF2B5EF4-FFF2-40B4-BE49-F238E27FC236}">
                <a16:creationId xmlns:a16="http://schemas.microsoft.com/office/drawing/2014/main" id="{4B2CEA4A-1786-67BD-AC03-44B05C91D460}"/>
              </a:ext>
            </a:extLst>
          </p:cNvPr>
          <p:cNvSpPr/>
          <p:nvPr/>
        </p:nvSpPr>
        <p:spPr>
          <a:xfrm>
            <a:off x="1242815" y="2188031"/>
            <a:ext cx="5636046" cy="707886"/>
          </a:xfrm>
          <a:prstGeom prst="rect">
            <a:avLst/>
          </a:prstGeom>
        </p:spPr>
        <p:txBody>
          <a:bodyPr wrap="square">
            <a:spAutoFit/>
          </a:bodyPr>
          <a:lstStyle/>
          <a:p>
            <a:pPr>
              <a:lnSpc>
                <a:spcPct val="100000"/>
              </a:lnSpc>
            </a:pPr>
            <a:r>
              <a:rPr lang="en-US" sz="2000" b="1" dirty="0">
                <a:solidFill>
                  <a:schemeClr val="bg1">
                    <a:lumMod val="50000"/>
                  </a:schemeClr>
                </a:solidFill>
              </a:rPr>
              <a:t>Expand the number of meals our own current partners  can take out to the streets</a:t>
            </a:r>
          </a:p>
        </p:txBody>
      </p:sp>
      <p:sp>
        <p:nvSpPr>
          <p:cNvPr id="5" name="Rectangle 4">
            <a:extLst>
              <a:ext uri="{FF2B5EF4-FFF2-40B4-BE49-F238E27FC236}">
                <a16:creationId xmlns:a16="http://schemas.microsoft.com/office/drawing/2014/main" id="{25545D14-75C3-688E-1607-968D8114FD32}"/>
              </a:ext>
            </a:extLst>
          </p:cNvPr>
          <p:cNvSpPr/>
          <p:nvPr/>
        </p:nvSpPr>
        <p:spPr>
          <a:xfrm>
            <a:off x="1242815" y="3166761"/>
            <a:ext cx="5636046" cy="1015663"/>
          </a:xfrm>
          <a:prstGeom prst="rect">
            <a:avLst/>
          </a:prstGeom>
        </p:spPr>
        <p:txBody>
          <a:bodyPr wrap="square">
            <a:spAutoFit/>
          </a:bodyPr>
          <a:lstStyle/>
          <a:p>
            <a:pPr>
              <a:lnSpc>
                <a:spcPct val="100000"/>
              </a:lnSpc>
            </a:pPr>
            <a:r>
              <a:rPr lang="en-US" sz="2000" b="1" dirty="0">
                <a:solidFill>
                  <a:schemeClr val="bg1">
                    <a:lumMod val="50000"/>
                  </a:schemeClr>
                </a:solidFill>
              </a:rPr>
              <a:t>Build  partnerships with additional agencies who can get more food out to our houseless and food insecure communities</a:t>
            </a:r>
          </a:p>
        </p:txBody>
      </p:sp>
      <p:pic>
        <p:nvPicPr>
          <p:cNvPr id="24" name="Picture Placeholder 23" descr="A person standing in front of a table full of food&#10;&#10;Description automatically generated with low confidence">
            <a:extLst>
              <a:ext uri="{FF2B5EF4-FFF2-40B4-BE49-F238E27FC236}">
                <a16:creationId xmlns:a16="http://schemas.microsoft.com/office/drawing/2014/main" id="{03D9AB3B-4965-E083-9991-4E28625ADF1E}"/>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pic>
        <p:nvPicPr>
          <p:cNvPr id="22" name="Picture Placeholder 21" descr="A picture containing food, meal, vegetable, fast food&#10;&#10;Description automatically generated">
            <a:extLst>
              <a:ext uri="{FF2B5EF4-FFF2-40B4-BE49-F238E27FC236}">
                <a16:creationId xmlns:a16="http://schemas.microsoft.com/office/drawing/2014/main" id="{F7F18542-DD69-45A3-82D1-20B0AED14A8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pic>
        <p:nvPicPr>
          <p:cNvPr id="26" name="Picture Placeholder 25">
            <a:extLst>
              <a:ext uri="{FF2B5EF4-FFF2-40B4-BE49-F238E27FC236}">
                <a16:creationId xmlns:a16="http://schemas.microsoft.com/office/drawing/2014/main" id="{C13CC9B0-B96B-1B5F-5B09-2FE9B58D5B70}"/>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a:stretch/>
        </p:blipFill>
        <p:spPr/>
      </p:pic>
      <p:sp>
        <p:nvSpPr>
          <p:cNvPr id="3" name="Rectangle 2">
            <a:extLst>
              <a:ext uri="{FF2B5EF4-FFF2-40B4-BE49-F238E27FC236}">
                <a16:creationId xmlns:a16="http://schemas.microsoft.com/office/drawing/2014/main" id="{FA114802-0FFA-1D7C-687E-886F77190C1B}"/>
              </a:ext>
            </a:extLst>
          </p:cNvPr>
          <p:cNvSpPr/>
          <p:nvPr/>
        </p:nvSpPr>
        <p:spPr>
          <a:xfrm>
            <a:off x="928446" y="1247160"/>
            <a:ext cx="314369" cy="1239057"/>
          </a:xfrm>
          <a:prstGeom prst="rect">
            <a:avLst/>
          </a:prstGeom>
        </p:spPr>
        <p:txBody>
          <a:bodyPr wrap="square">
            <a:spAutoFit/>
          </a:bodyPr>
          <a:lstStyle/>
          <a:p>
            <a:r>
              <a:rPr lang="en-US" sz="5333" b="1" dirty="0">
                <a:solidFill>
                  <a:srgbClr val="FF5004"/>
                </a:solidFill>
                <a:latin typeface="+mj-lt"/>
              </a:rPr>
              <a:t>*</a:t>
            </a:r>
          </a:p>
          <a:p>
            <a:pPr algn="ctr">
              <a:lnSpc>
                <a:spcPct val="150000"/>
              </a:lnSpc>
            </a:pPr>
            <a:endParaRPr lang="en-US" sz="1600" dirty="0"/>
          </a:p>
        </p:txBody>
      </p:sp>
      <p:sp>
        <p:nvSpPr>
          <p:cNvPr id="6" name="Rectangle 5">
            <a:extLst>
              <a:ext uri="{FF2B5EF4-FFF2-40B4-BE49-F238E27FC236}">
                <a16:creationId xmlns:a16="http://schemas.microsoft.com/office/drawing/2014/main" id="{187C8FC3-6000-A40D-E2CE-F913B4AA38E7}"/>
              </a:ext>
            </a:extLst>
          </p:cNvPr>
          <p:cNvSpPr/>
          <p:nvPr/>
        </p:nvSpPr>
        <p:spPr>
          <a:xfrm>
            <a:off x="928446" y="2135096"/>
            <a:ext cx="314369" cy="1239057"/>
          </a:xfrm>
          <a:prstGeom prst="rect">
            <a:avLst/>
          </a:prstGeom>
        </p:spPr>
        <p:txBody>
          <a:bodyPr wrap="square">
            <a:spAutoFit/>
          </a:bodyPr>
          <a:lstStyle/>
          <a:p>
            <a:r>
              <a:rPr lang="en-US" sz="5333" b="1" dirty="0">
                <a:solidFill>
                  <a:srgbClr val="FF5004"/>
                </a:solidFill>
                <a:latin typeface="+mj-lt"/>
              </a:rPr>
              <a:t>*</a:t>
            </a:r>
          </a:p>
          <a:p>
            <a:pPr algn="ctr">
              <a:lnSpc>
                <a:spcPct val="150000"/>
              </a:lnSpc>
            </a:pPr>
            <a:endParaRPr lang="en-US" sz="1600" dirty="0"/>
          </a:p>
        </p:txBody>
      </p:sp>
      <p:sp>
        <p:nvSpPr>
          <p:cNvPr id="7" name="Rectangle 6">
            <a:extLst>
              <a:ext uri="{FF2B5EF4-FFF2-40B4-BE49-F238E27FC236}">
                <a16:creationId xmlns:a16="http://schemas.microsoft.com/office/drawing/2014/main" id="{D7DC974D-37D7-2053-264D-06A5AE63CE6B}"/>
              </a:ext>
            </a:extLst>
          </p:cNvPr>
          <p:cNvSpPr/>
          <p:nvPr/>
        </p:nvSpPr>
        <p:spPr>
          <a:xfrm>
            <a:off x="928445" y="3075967"/>
            <a:ext cx="314369" cy="1239057"/>
          </a:xfrm>
          <a:prstGeom prst="rect">
            <a:avLst/>
          </a:prstGeom>
        </p:spPr>
        <p:txBody>
          <a:bodyPr wrap="square">
            <a:spAutoFit/>
          </a:bodyPr>
          <a:lstStyle/>
          <a:p>
            <a:r>
              <a:rPr lang="en-US" sz="5333" b="1" dirty="0">
                <a:solidFill>
                  <a:srgbClr val="FF5004"/>
                </a:solidFill>
                <a:latin typeface="+mj-lt"/>
              </a:rPr>
              <a:t>*</a:t>
            </a:r>
          </a:p>
          <a:p>
            <a:pPr algn="ctr">
              <a:lnSpc>
                <a:spcPct val="150000"/>
              </a:lnSpc>
            </a:pPr>
            <a:endParaRPr lang="en-US" sz="1600" dirty="0"/>
          </a:p>
        </p:txBody>
      </p:sp>
      <p:pic>
        <p:nvPicPr>
          <p:cNvPr id="8" name="Picture 7">
            <a:extLst>
              <a:ext uri="{FF2B5EF4-FFF2-40B4-BE49-F238E27FC236}">
                <a16:creationId xmlns:a16="http://schemas.microsoft.com/office/drawing/2014/main" id="{72D86C6A-D5E4-4043-613F-8BADB123B90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081907" y="4582100"/>
            <a:ext cx="2773121" cy="1650885"/>
          </a:xfrm>
          <a:prstGeom prst="rect">
            <a:avLst/>
          </a:prstGeom>
        </p:spPr>
      </p:pic>
      <p:pic>
        <p:nvPicPr>
          <p:cNvPr id="13" name="Picture Placeholder 12" descr="A person in a black hat cooking food in a kitchen&#10;&#10;Description automatically generated">
            <a:extLst>
              <a:ext uri="{FF2B5EF4-FFF2-40B4-BE49-F238E27FC236}">
                <a16:creationId xmlns:a16="http://schemas.microsoft.com/office/drawing/2014/main" id="{6F524C9C-F138-F221-848C-662708EFD212}"/>
              </a:ext>
            </a:extLst>
          </p:cNvPr>
          <p:cNvPicPr>
            <a:picLocks noGrp="1" noChangeAspect="1"/>
          </p:cNvPicPr>
          <p:nvPr>
            <p:ph type="pic" sz="quarter" idx="12"/>
          </p:nvPr>
        </p:nvPicPr>
        <p:blipFill rotWithShape="1">
          <a:blip r:embed="rId6">
            <a:extLst>
              <a:ext uri="{28A0092B-C50C-407E-A947-70E740481C1C}">
                <a14:useLocalDpi xmlns:a14="http://schemas.microsoft.com/office/drawing/2010/main" val="0"/>
              </a:ext>
            </a:extLst>
          </a:blip>
          <a:srcRect l="24554" r="19196"/>
          <a:stretch/>
        </p:blipFill>
        <p:spPr>
          <a:xfrm>
            <a:off x="7012215" y="0"/>
            <a:ext cx="2286000" cy="3048000"/>
          </a:xfrm>
        </p:spPr>
      </p:pic>
    </p:spTree>
    <p:extLst>
      <p:ext uri="{BB962C8B-B14F-4D97-AF65-F5344CB8AC3E}">
        <p14:creationId xmlns:p14="http://schemas.microsoft.com/office/powerpoint/2010/main" val="248993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anim calcmode="lin" valueType="num">
                                      <p:cBhvr>
                                        <p:cTn id="27" dur="500" fill="hold"/>
                                        <p:tgtEl>
                                          <p:spTgt spid="3"/>
                                        </p:tgtEl>
                                        <p:attrNameLst>
                                          <p:attrName>ppt_x</p:attrName>
                                        </p:attrNameLst>
                                      </p:cBhvr>
                                      <p:tavLst>
                                        <p:tav tm="0">
                                          <p:val>
                                            <p:strVal val="#ppt_x"/>
                                          </p:val>
                                        </p:tav>
                                        <p:tav tm="100000">
                                          <p:val>
                                            <p:strVal val="#ppt_x"/>
                                          </p:val>
                                        </p:tav>
                                      </p:tavLst>
                                    </p:anim>
                                    <p:anim calcmode="lin" valueType="num">
                                      <p:cBhvr>
                                        <p:cTn id="28" dur="500" fill="hold"/>
                                        <p:tgtEl>
                                          <p:spTgt spid="3"/>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anim calcmode="lin" valueType="num">
                                      <p:cBhvr>
                                        <p:cTn id="33" dur="500" fill="hold"/>
                                        <p:tgtEl>
                                          <p:spTgt spid="6"/>
                                        </p:tgtEl>
                                        <p:attrNameLst>
                                          <p:attrName>ppt_x</p:attrName>
                                        </p:attrNameLst>
                                      </p:cBhvr>
                                      <p:tavLst>
                                        <p:tav tm="0">
                                          <p:val>
                                            <p:strVal val="#ppt_x"/>
                                          </p:val>
                                        </p:tav>
                                        <p:tav tm="100000">
                                          <p:val>
                                            <p:strVal val="#ppt_x"/>
                                          </p:val>
                                        </p:tav>
                                      </p:tavLst>
                                    </p:anim>
                                    <p:anim calcmode="lin" valueType="num">
                                      <p:cBhvr>
                                        <p:cTn id="34" dur="5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anim calcmode="lin" valueType="num">
                                      <p:cBhvr>
                                        <p:cTn id="39" dur="500" fill="hold"/>
                                        <p:tgtEl>
                                          <p:spTgt spid="7"/>
                                        </p:tgtEl>
                                        <p:attrNameLst>
                                          <p:attrName>ppt_x</p:attrName>
                                        </p:attrNameLst>
                                      </p:cBhvr>
                                      <p:tavLst>
                                        <p:tav tm="0">
                                          <p:val>
                                            <p:strVal val="#ppt_x"/>
                                          </p:val>
                                        </p:tav>
                                        <p:tav tm="100000">
                                          <p:val>
                                            <p:strVal val="#ppt_x"/>
                                          </p:val>
                                        </p:tav>
                                      </p:tavLst>
                                    </p:anim>
                                    <p:anim calcmode="lin" valueType="num">
                                      <p:cBhvr>
                                        <p:cTn id="40" dur="500" fill="hold"/>
                                        <p:tgtEl>
                                          <p:spTgt spid="7"/>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4" grpId="0"/>
      <p:bldP spid="5" grpId="0"/>
      <p:bldP spid="3"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3096F5-8047-F40C-E392-002C439A1257}"/>
              </a:ext>
            </a:extLst>
          </p:cNvPr>
          <p:cNvSpPr txBox="1"/>
          <p:nvPr/>
        </p:nvSpPr>
        <p:spPr>
          <a:xfrm>
            <a:off x="1625175" y="536184"/>
            <a:ext cx="8772501" cy="584775"/>
          </a:xfrm>
          <a:prstGeom prst="rect">
            <a:avLst/>
          </a:prstGeom>
          <a:noFill/>
        </p:spPr>
        <p:txBody>
          <a:bodyPr wrap="square" rtlCol="0">
            <a:spAutoFit/>
          </a:bodyPr>
          <a:lstStyle/>
          <a:p>
            <a:pPr algn="ctr" defTabSz="457200"/>
            <a:r>
              <a:rPr lang="en-US" sz="3200" dirty="0">
                <a:solidFill>
                  <a:srgbClr val="003F7D"/>
                </a:solidFill>
                <a:latin typeface="Raleway ExtraBold"/>
              </a:rPr>
              <a:t>Our current community partners</a:t>
            </a:r>
          </a:p>
        </p:txBody>
      </p:sp>
      <p:sp>
        <p:nvSpPr>
          <p:cNvPr id="7" name="Rectangle 6">
            <a:extLst>
              <a:ext uri="{FF2B5EF4-FFF2-40B4-BE49-F238E27FC236}">
                <a16:creationId xmlns:a16="http://schemas.microsoft.com/office/drawing/2014/main" id="{D098AA97-DBAB-E5BC-2EB4-6D36A1699AA5}"/>
              </a:ext>
            </a:extLst>
          </p:cNvPr>
          <p:cNvSpPr/>
          <p:nvPr/>
        </p:nvSpPr>
        <p:spPr>
          <a:xfrm>
            <a:off x="0" y="1233736"/>
            <a:ext cx="12192000" cy="646331"/>
          </a:xfrm>
          <a:prstGeom prst="rect">
            <a:avLst/>
          </a:prstGeom>
        </p:spPr>
        <p:txBody>
          <a:bodyPr wrap="square">
            <a:spAutoFit/>
          </a:bodyPr>
          <a:lstStyle/>
          <a:p>
            <a:pPr algn="ctr" defTabSz="457200"/>
            <a:r>
              <a:rPr lang="en-US" b="1" dirty="0">
                <a:solidFill>
                  <a:prstClr val="black">
                    <a:lumMod val="50000"/>
                    <a:lumOff val="50000"/>
                  </a:prstClr>
                </a:solidFill>
                <a:latin typeface="Raleway"/>
              </a:rPr>
              <a:t>In the past year we have expanded our partnerships with front-line feeding agencies</a:t>
            </a:r>
          </a:p>
          <a:p>
            <a:pPr algn="ctr" defTabSz="457200"/>
            <a:r>
              <a:rPr lang="en-US" b="1" dirty="0">
                <a:solidFill>
                  <a:prstClr val="black">
                    <a:lumMod val="50000"/>
                    <a:lumOff val="50000"/>
                  </a:prstClr>
                </a:solidFill>
                <a:latin typeface="Raleway"/>
              </a:rPr>
              <a:t>who take our meals directly to people experiencing hunger and homelessness.</a:t>
            </a:r>
          </a:p>
        </p:txBody>
      </p:sp>
      <p:pic>
        <p:nvPicPr>
          <p:cNvPr id="4" name="Picture 3" descr="A logo for a catholic charities&#10;&#10;Description automatically generated">
            <a:extLst>
              <a:ext uri="{FF2B5EF4-FFF2-40B4-BE49-F238E27FC236}">
                <a16:creationId xmlns:a16="http://schemas.microsoft.com/office/drawing/2014/main" id="{42932D3C-9E17-9F9B-E37E-11B94B0CF18C}"/>
              </a:ext>
            </a:extLst>
          </p:cNvPr>
          <p:cNvPicPr>
            <a:picLocks noChangeAspect="1"/>
          </p:cNvPicPr>
          <p:nvPr/>
        </p:nvPicPr>
        <p:blipFill>
          <a:blip r:embed="rId2"/>
          <a:stretch>
            <a:fillRect/>
          </a:stretch>
        </p:blipFill>
        <p:spPr>
          <a:xfrm>
            <a:off x="1642677" y="4731945"/>
            <a:ext cx="1715029" cy="1820464"/>
          </a:xfrm>
          <a:prstGeom prst="rect">
            <a:avLst/>
          </a:prstGeom>
        </p:spPr>
      </p:pic>
      <p:pic>
        <p:nvPicPr>
          <p:cNvPr id="14" name="Picture 13" descr="A close-up of hands making a heart shape&#10;&#10;Description automatically generated">
            <a:extLst>
              <a:ext uri="{FF2B5EF4-FFF2-40B4-BE49-F238E27FC236}">
                <a16:creationId xmlns:a16="http://schemas.microsoft.com/office/drawing/2014/main" id="{2BFE3F2C-F79F-B664-99F4-2220DA047CA6}"/>
              </a:ext>
            </a:extLst>
          </p:cNvPr>
          <p:cNvPicPr>
            <a:picLocks noChangeAspect="1"/>
          </p:cNvPicPr>
          <p:nvPr/>
        </p:nvPicPr>
        <p:blipFill>
          <a:blip r:embed="rId3"/>
          <a:stretch>
            <a:fillRect/>
          </a:stretch>
        </p:blipFill>
        <p:spPr>
          <a:xfrm>
            <a:off x="3766457" y="2867697"/>
            <a:ext cx="1404257" cy="1404257"/>
          </a:xfrm>
          <a:prstGeom prst="rect">
            <a:avLst/>
          </a:prstGeom>
        </p:spPr>
      </p:pic>
      <p:pic>
        <p:nvPicPr>
          <p:cNvPr id="24" name="Picture 23" descr="A blue and white logo&#10;&#10;Description automatically generated">
            <a:extLst>
              <a:ext uri="{FF2B5EF4-FFF2-40B4-BE49-F238E27FC236}">
                <a16:creationId xmlns:a16="http://schemas.microsoft.com/office/drawing/2014/main" id="{ED027E8B-841E-68BB-53AE-D0A41BD7A28E}"/>
              </a:ext>
            </a:extLst>
          </p:cNvPr>
          <p:cNvPicPr>
            <a:picLocks noChangeAspect="1"/>
          </p:cNvPicPr>
          <p:nvPr/>
        </p:nvPicPr>
        <p:blipFill>
          <a:blip r:embed="rId4"/>
          <a:stretch>
            <a:fillRect/>
          </a:stretch>
        </p:blipFill>
        <p:spPr>
          <a:xfrm>
            <a:off x="6319157" y="3275371"/>
            <a:ext cx="631916" cy="631916"/>
          </a:xfrm>
          <a:prstGeom prst="rect">
            <a:avLst/>
          </a:prstGeom>
        </p:spPr>
      </p:pic>
      <p:pic>
        <p:nvPicPr>
          <p:cNvPr id="28" name="Picture 27" descr="A black and green logo with text&#10;&#10;Description automatically generated">
            <a:extLst>
              <a:ext uri="{FF2B5EF4-FFF2-40B4-BE49-F238E27FC236}">
                <a16:creationId xmlns:a16="http://schemas.microsoft.com/office/drawing/2014/main" id="{65AE7F62-F67C-BC88-0D08-71945A0AE825}"/>
              </a:ext>
            </a:extLst>
          </p:cNvPr>
          <p:cNvPicPr>
            <a:picLocks noChangeAspect="1"/>
          </p:cNvPicPr>
          <p:nvPr/>
        </p:nvPicPr>
        <p:blipFill>
          <a:blip r:embed="rId5"/>
          <a:stretch>
            <a:fillRect/>
          </a:stretch>
        </p:blipFill>
        <p:spPr>
          <a:xfrm>
            <a:off x="5770657" y="2726871"/>
            <a:ext cx="1404257" cy="1404257"/>
          </a:xfrm>
          <a:prstGeom prst="rect">
            <a:avLst/>
          </a:prstGeom>
        </p:spPr>
      </p:pic>
      <p:pic>
        <p:nvPicPr>
          <p:cNvPr id="30" name="Picture 29" descr="A blue and white logo&#10;&#10;Description automatically generated">
            <a:extLst>
              <a:ext uri="{FF2B5EF4-FFF2-40B4-BE49-F238E27FC236}">
                <a16:creationId xmlns:a16="http://schemas.microsoft.com/office/drawing/2014/main" id="{9DB80E73-CA92-8887-0A13-CA3ADE8F1F4F}"/>
              </a:ext>
            </a:extLst>
          </p:cNvPr>
          <p:cNvPicPr>
            <a:picLocks noChangeAspect="1"/>
          </p:cNvPicPr>
          <p:nvPr/>
        </p:nvPicPr>
        <p:blipFill>
          <a:blip r:embed="rId4"/>
          <a:stretch>
            <a:fillRect/>
          </a:stretch>
        </p:blipFill>
        <p:spPr>
          <a:xfrm>
            <a:off x="7598228" y="2857499"/>
            <a:ext cx="1143000" cy="1143000"/>
          </a:xfrm>
          <a:prstGeom prst="rect">
            <a:avLst/>
          </a:prstGeom>
        </p:spPr>
      </p:pic>
      <p:pic>
        <p:nvPicPr>
          <p:cNvPr id="32" name="Picture 31" descr="A logo for a anniversary&#10;&#10;Description automatically generated">
            <a:extLst>
              <a:ext uri="{FF2B5EF4-FFF2-40B4-BE49-F238E27FC236}">
                <a16:creationId xmlns:a16="http://schemas.microsoft.com/office/drawing/2014/main" id="{61419164-53B7-5434-2DCF-9E31813EF3F2}"/>
              </a:ext>
            </a:extLst>
          </p:cNvPr>
          <p:cNvPicPr>
            <a:picLocks noChangeAspect="1"/>
          </p:cNvPicPr>
          <p:nvPr/>
        </p:nvPicPr>
        <p:blipFill>
          <a:blip r:embed="rId6"/>
          <a:stretch>
            <a:fillRect/>
          </a:stretch>
        </p:blipFill>
        <p:spPr>
          <a:xfrm>
            <a:off x="9202704" y="2682099"/>
            <a:ext cx="1715029" cy="1715029"/>
          </a:xfrm>
          <a:prstGeom prst="rect">
            <a:avLst/>
          </a:prstGeom>
        </p:spPr>
      </p:pic>
      <p:pic>
        <p:nvPicPr>
          <p:cNvPr id="34" name="Picture 33" descr="A red sign with black text&#10;&#10;Description automatically generated">
            <a:extLst>
              <a:ext uri="{FF2B5EF4-FFF2-40B4-BE49-F238E27FC236}">
                <a16:creationId xmlns:a16="http://schemas.microsoft.com/office/drawing/2014/main" id="{E4C1379E-FDB1-A24F-90BA-23F329C7EB6F}"/>
              </a:ext>
            </a:extLst>
          </p:cNvPr>
          <p:cNvPicPr>
            <a:picLocks noChangeAspect="1"/>
          </p:cNvPicPr>
          <p:nvPr/>
        </p:nvPicPr>
        <p:blipFill>
          <a:blip r:embed="rId7"/>
          <a:stretch>
            <a:fillRect/>
          </a:stretch>
        </p:blipFill>
        <p:spPr>
          <a:xfrm>
            <a:off x="1628114" y="2726871"/>
            <a:ext cx="1715029" cy="1715029"/>
          </a:xfrm>
          <a:prstGeom prst="rect">
            <a:avLst/>
          </a:prstGeom>
        </p:spPr>
      </p:pic>
      <p:pic>
        <p:nvPicPr>
          <p:cNvPr id="36" name="Picture 35" descr="A logo for a community&#10;&#10;Description automatically generated">
            <a:extLst>
              <a:ext uri="{FF2B5EF4-FFF2-40B4-BE49-F238E27FC236}">
                <a16:creationId xmlns:a16="http://schemas.microsoft.com/office/drawing/2014/main" id="{3CE4097E-BD9F-6CA8-560F-6EEC2826B4C7}"/>
              </a:ext>
            </a:extLst>
          </p:cNvPr>
          <p:cNvPicPr>
            <a:picLocks noChangeAspect="1"/>
          </p:cNvPicPr>
          <p:nvPr/>
        </p:nvPicPr>
        <p:blipFill>
          <a:blip r:embed="rId8"/>
          <a:stretch>
            <a:fillRect/>
          </a:stretch>
        </p:blipFill>
        <p:spPr>
          <a:xfrm>
            <a:off x="3881508" y="4731945"/>
            <a:ext cx="1404257" cy="1404257"/>
          </a:xfrm>
          <a:prstGeom prst="rect">
            <a:avLst/>
          </a:prstGeom>
        </p:spPr>
      </p:pic>
      <p:pic>
        <p:nvPicPr>
          <p:cNvPr id="38" name="Picture 37" descr="A black and white sign with white text&#10;&#10;Description automatically generated">
            <a:extLst>
              <a:ext uri="{FF2B5EF4-FFF2-40B4-BE49-F238E27FC236}">
                <a16:creationId xmlns:a16="http://schemas.microsoft.com/office/drawing/2014/main" id="{0F45B86D-345B-8184-7708-0D59717710BB}"/>
              </a:ext>
            </a:extLst>
          </p:cNvPr>
          <p:cNvPicPr>
            <a:picLocks noChangeAspect="1"/>
          </p:cNvPicPr>
          <p:nvPr/>
        </p:nvPicPr>
        <p:blipFill>
          <a:blip r:embed="rId9"/>
          <a:stretch>
            <a:fillRect/>
          </a:stretch>
        </p:blipFill>
        <p:spPr>
          <a:xfrm>
            <a:off x="6011425" y="4554322"/>
            <a:ext cx="1627892" cy="1627892"/>
          </a:xfrm>
          <a:prstGeom prst="rect">
            <a:avLst/>
          </a:prstGeom>
        </p:spPr>
      </p:pic>
      <p:pic>
        <p:nvPicPr>
          <p:cNvPr id="40" name="Picture 39" descr="A logo for a company&#10;&#10;Description automatically generated">
            <a:extLst>
              <a:ext uri="{FF2B5EF4-FFF2-40B4-BE49-F238E27FC236}">
                <a16:creationId xmlns:a16="http://schemas.microsoft.com/office/drawing/2014/main" id="{6922B899-D208-2CAC-7058-05E5798BE30C}"/>
              </a:ext>
            </a:extLst>
          </p:cNvPr>
          <p:cNvPicPr>
            <a:picLocks noChangeAspect="1"/>
          </p:cNvPicPr>
          <p:nvPr/>
        </p:nvPicPr>
        <p:blipFill>
          <a:blip r:embed="rId10"/>
          <a:stretch>
            <a:fillRect/>
          </a:stretch>
        </p:blipFill>
        <p:spPr>
          <a:xfrm>
            <a:off x="8157674" y="4515504"/>
            <a:ext cx="1627891" cy="1627891"/>
          </a:xfrm>
          <a:prstGeom prst="rect">
            <a:avLst/>
          </a:prstGeom>
        </p:spPr>
      </p:pic>
    </p:spTree>
    <p:extLst>
      <p:ext uri="{BB962C8B-B14F-4D97-AF65-F5344CB8AC3E}">
        <p14:creationId xmlns:p14="http://schemas.microsoft.com/office/powerpoint/2010/main" val="248844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67E1C1-557C-4E94-8C2D-9324512C2A47}"/>
              </a:ext>
            </a:extLst>
          </p:cNvPr>
          <p:cNvSpPr txBox="1"/>
          <p:nvPr/>
        </p:nvSpPr>
        <p:spPr>
          <a:xfrm>
            <a:off x="6334236" y="782592"/>
            <a:ext cx="4275919" cy="1077218"/>
          </a:xfrm>
          <a:prstGeom prst="rect">
            <a:avLst/>
          </a:prstGeom>
          <a:noFill/>
        </p:spPr>
        <p:txBody>
          <a:bodyPr wrap="square" rtlCol="0">
            <a:spAutoFit/>
          </a:bodyPr>
          <a:lstStyle/>
          <a:p>
            <a:r>
              <a:rPr lang="en-US" sz="3200" dirty="0">
                <a:solidFill>
                  <a:srgbClr val="FF5004"/>
                </a:solidFill>
                <a:latin typeface="+mj-lt"/>
              </a:rPr>
              <a:t>Strengthen our Farm </a:t>
            </a:r>
            <a:r>
              <a:rPr lang="en-US" sz="3200" dirty="0">
                <a:solidFill>
                  <a:schemeClr val="bg1"/>
                </a:solidFill>
                <a:latin typeface="+mj-lt"/>
              </a:rPr>
              <a:t>Partnerships</a:t>
            </a:r>
          </a:p>
        </p:txBody>
      </p:sp>
      <p:sp>
        <p:nvSpPr>
          <p:cNvPr id="5" name="Rectangle 4">
            <a:extLst>
              <a:ext uri="{FF2B5EF4-FFF2-40B4-BE49-F238E27FC236}">
                <a16:creationId xmlns:a16="http://schemas.microsoft.com/office/drawing/2014/main" id="{6B6828D2-E5E6-4105-A13B-CF33DE20CCDD}"/>
              </a:ext>
            </a:extLst>
          </p:cNvPr>
          <p:cNvSpPr/>
          <p:nvPr/>
        </p:nvSpPr>
        <p:spPr>
          <a:xfrm>
            <a:off x="6381843" y="1859810"/>
            <a:ext cx="4665272" cy="4045018"/>
          </a:xfrm>
          <a:prstGeom prst="rect">
            <a:avLst/>
          </a:prstGeom>
        </p:spPr>
        <p:txBody>
          <a:bodyPr wrap="square">
            <a:spAutoFit/>
          </a:bodyPr>
          <a:lstStyle/>
          <a:p>
            <a:pPr>
              <a:lnSpc>
                <a:spcPct val="150000"/>
              </a:lnSpc>
            </a:pPr>
            <a:r>
              <a:rPr lang="en-US" dirty="0">
                <a:solidFill>
                  <a:schemeClr val="bg1"/>
                </a:solidFill>
              </a:rPr>
              <a:t>We have multiple partnerships with local farmers who supply us with fresh produce and proteins regularly. </a:t>
            </a:r>
          </a:p>
          <a:p>
            <a:pPr>
              <a:lnSpc>
                <a:spcPct val="150000"/>
              </a:lnSpc>
            </a:pPr>
            <a:endParaRPr lang="en-US" sz="1467" dirty="0">
              <a:solidFill>
                <a:schemeClr val="bg1"/>
              </a:solidFill>
            </a:endParaRPr>
          </a:p>
          <a:p>
            <a:pPr>
              <a:lnSpc>
                <a:spcPct val="150000"/>
              </a:lnSpc>
            </a:pPr>
            <a:r>
              <a:rPr lang="en-US" dirty="0">
                <a:solidFill>
                  <a:schemeClr val="bg1"/>
                </a:solidFill>
              </a:rPr>
              <a:t>We highly value the role that local growers play in a healthy and just food system. </a:t>
            </a:r>
          </a:p>
          <a:p>
            <a:pPr>
              <a:lnSpc>
                <a:spcPct val="150000"/>
              </a:lnSpc>
            </a:pPr>
            <a:endParaRPr lang="en-US" sz="1467" dirty="0">
              <a:solidFill>
                <a:schemeClr val="bg1"/>
              </a:solidFill>
            </a:endParaRPr>
          </a:p>
          <a:p>
            <a:pPr>
              <a:lnSpc>
                <a:spcPct val="150000"/>
              </a:lnSpc>
            </a:pPr>
            <a:r>
              <a:rPr lang="en-US" dirty="0">
                <a:solidFill>
                  <a:schemeClr val="bg1"/>
                </a:solidFill>
              </a:rPr>
              <a:t>We want to do more to support them, </a:t>
            </a:r>
          </a:p>
          <a:p>
            <a:pPr>
              <a:lnSpc>
                <a:spcPct val="150000"/>
              </a:lnSpc>
            </a:pPr>
            <a:r>
              <a:rPr lang="en-US" dirty="0">
                <a:solidFill>
                  <a:schemeClr val="bg1"/>
                </a:solidFill>
              </a:rPr>
              <a:t>as their  support of our work is critical.  </a:t>
            </a:r>
          </a:p>
        </p:txBody>
      </p:sp>
      <p:sp>
        <p:nvSpPr>
          <p:cNvPr id="10" name="Circle: Hollow 9">
            <a:extLst>
              <a:ext uri="{FF2B5EF4-FFF2-40B4-BE49-F238E27FC236}">
                <a16:creationId xmlns:a16="http://schemas.microsoft.com/office/drawing/2014/main" id="{AC3F4F71-58D7-400B-A1B0-ACE6D5680DC8}"/>
              </a:ext>
            </a:extLst>
          </p:cNvPr>
          <p:cNvSpPr/>
          <p:nvPr/>
        </p:nvSpPr>
        <p:spPr>
          <a:xfrm>
            <a:off x="11094721" y="824817"/>
            <a:ext cx="318655" cy="318655"/>
          </a:xfrm>
          <a:prstGeom prst="donut">
            <a:avLst>
              <a:gd name="adj" fmla="val 188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tx1"/>
              </a:solidFill>
            </a:endParaRPr>
          </a:p>
        </p:txBody>
      </p:sp>
      <p:sp>
        <p:nvSpPr>
          <p:cNvPr id="11" name="Circle: Hollow 10">
            <a:extLst>
              <a:ext uri="{FF2B5EF4-FFF2-40B4-BE49-F238E27FC236}">
                <a16:creationId xmlns:a16="http://schemas.microsoft.com/office/drawing/2014/main" id="{099089C9-6EBC-431F-A4EE-9BE37F7BD3BA}"/>
              </a:ext>
            </a:extLst>
          </p:cNvPr>
          <p:cNvSpPr/>
          <p:nvPr/>
        </p:nvSpPr>
        <p:spPr>
          <a:xfrm>
            <a:off x="11094721" y="5714530"/>
            <a:ext cx="318655" cy="318655"/>
          </a:xfrm>
          <a:prstGeom prst="donut">
            <a:avLst>
              <a:gd name="adj" fmla="val 188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tx1"/>
              </a:solidFill>
            </a:endParaRPr>
          </a:p>
        </p:txBody>
      </p:sp>
      <p:sp>
        <p:nvSpPr>
          <p:cNvPr id="3" name="Rectangle 2">
            <a:extLst>
              <a:ext uri="{FF2B5EF4-FFF2-40B4-BE49-F238E27FC236}">
                <a16:creationId xmlns:a16="http://schemas.microsoft.com/office/drawing/2014/main" id="{573E6286-1AD1-4F3C-B5F8-8001CFD2E4C2}"/>
              </a:ext>
            </a:extLst>
          </p:cNvPr>
          <p:cNvSpPr/>
          <p:nvPr/>
        </p:nvSpPr>
        <p:spPr>
          <a:xfrm>
            <a:off x="6019868" y="1859810"/>
            <a:ext cx="314369" cy="1239057"/>
          </a:xfrm>
          <a:prstGeom prst="rect">
            <a:avLst/>
          </a:prstGeom>
        </p:spPr>
        <p:txBody>
          <a:bodyPr wrap="square">
            <a:spAutoFit/>
          </a:bodyPr>
          <a:lstStyle/>
          <a:p>
            <a:r>
              <a:rPr lang="en-US" sz="5333" b="1" dirty="0">
                <a:solidFill>
                  <a:srgbClr val="FF5004"/>
                </a:solidFill>
                <a:latin typeface="+mj-lt"/>
              </a:rPr>
              <a:t>*</a:t>
            </a:r>
          </a:p>
          <a:p>
            <a:pPr algn="ctr">
              <a:lnSpc>
                <a:spcPct val="150000"/>
              </a:lnSpc>
            </a:pPr>
            <a:endParaRPr lang="en-US" sz="1600" dirty="0"/>
          </a:p>
        </p:txBody>
      </p:sp>
      <p:sp>
        <p:nvSpPr>
          <p:cNvPr id="4" name="Rectangle 3">
            <a:extLst>
              <a:ext uri="{FF2B5EF4-FFF2-40B4-BE49-F238E27FC236}">
                <a16:creationId xmlns:a16="http://schemas.microsoft.com/office/drawing/2014/main" id="{8969D48C-48B2-B312-6BDE-2F9FD9064CFB}"/>
              </a:ext>
            </a:extLst>
          </p:cNvPr>
          <p:cNvSpPr/>
          <p:nvPr/>
        </p:nvSpPr>
        <p:spPr>
          <a:xfrm>
            <a:off x="6019868" y="3425734"/>
            <a:ext cx="314369" cy="1239057"/>
          </a:xfrm>
          <a:prstGeom prst="rect">
            <a:avLst/>
          </a:prstGeom>
        </p:spPr>
        <p:txBody>
          <a:bodyPr wrap="square">
            <a:spAutoFit/>
          </a:bodyPr>
          <a:lstStyle/>
          <a:p>
            <a:r>
              <a:rPr lang="en-US" sz="5333" b="1" dirty="0">
                <a:solidFill>
                  <a:srgbClr val="FF5004"/>
                </a:solidFill>
                <a:latin typeface="+mj-lt"/>
              </a:rPr>
              <a:t>*</a:t>
            </a:r>
          </a:p>
          <a:p>
            <a:pPr algn="ctr">
              <a:lnSpc>
                <a:spcPct val="150000"/>
              </a:lnSpc>
            </a:pPr>
            <a:endParaRPr lang="en-US" sz="1600" dirty="0"/>
          </a:p>
        </p:txBody>
      </p:sp>
      <p:sp>
        <p:nvSpPr>
          <p:cNvPr id="6" name="Rectangle 5">
            <a:extLst>
              <a:ext uri="{FF2B5EF4-FFF2-40B4-BE49-F238E27FC236}">
                <a16:creationId xmlns:a16="http://schemas.microsoft.com/office/drawing/2014/main" id="{93CBA43B-E850-CB83-E2E1-1A822C9F6178}"/>
              </a:ext>
            </a:extLst>
          </p:cNvPr>
          <p:cNvSpPr/>
          <p:nvPr/>
        </p:nvSpPr>
        <p:spPr>
          <a:xfrm>
            <a:off x="6019867" y="4991658"/>
            <a:ext cx="314369" cy="1239057"/>
          </a:xfrm>
          <a:prstGeom prst="rect">
            <a:avLst/>
          </a:prstGeom>
        </p:spPr>
        <p:txBody>
          <a:bodyPr wrap="square">
            <a:spAutoFit/>
          </a:bodyPr>
          <a:lstStyle/>
          <a:p>
            <a:r>
              <a:rPr lang="en-US" sz="5333" b="1" dirty="0">
                <a:solidFill>
                  <a:srgbClr val="FF5004"/>
                </a:solidFill>
                <a:latin typeface="+mj-lt"/>
              </a:rPr>
              <a:t>*</a:t>
            </a:r>
          </a:p>
          <a:p>
            <a:pPr algn="ctr">
              <a:lnSpc>
                <a:spcPct val="150000"/>
              </a:lnSpc>
            </a:pPr>
            <a:endParaRPr lang="en-US" sz="1600" dirty="0"/>
          </a:p>
        </p:txBody>
      </p:sp>
      <p:pic>
        <p:nvPicPr>
          <p:cNvPr id="7" name="Picture 6" descr="A picture containing circle, graphics, logo, text&#10;&#10;Description automatically generated">
            <a:extLst>
              <a:ext uri="{FF2B5EF4-FFF2-40B4-BE49-F238E27FC236}">
                <a16:creationId xmlns:a16="http://schemas.microsoft.com/office/drawing/2014/main" id="{053CB0BB-1508-2FA4-E0A9-C08CB4E7B67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52122" y="662005"/>
            <a:ext cx="1318393" cy="1318393"/>
          </a:xfrm>
          <a:prstGeom prst="rect">
            <a:avLst/>
          </a:prstGeom>
        </p:spPr>
      </p:pic>
      <p:pic>
        <p:nvPicPr>
          <p:cNvPr id="14" name="Picture Placeholder 13" descr="A child and child sitting in a field with potatoes&#10;&#10;Description automatically generated">
            <a:extLst>
              <a:ext uri="{FF2B5EF4-FFF2-40B4-BE49-F238E27FC236}">
                <a16:creationId xmlns:a16="http://schemas.microsoft.com/office/drawing/2014/main" id="{8A8149B7-8278-6BDE-EADB-D73C74B83B96}"/>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8029" t="-60" r="22591" b="60"/>
          <a:stretch/>
        </p:blipFill>
        <p:spPr>
          <a:xfrm>
            <a:off x="614149" y="685800"/>
            <a:ext cx="5068195" cy="5479869"/>
          </a:xfrm>
        </p:spPr>
      </p:pic>
    </p:spTree>
    <p:extLst>
      <p:ext uri="{BB962C8B-B14F-4D97-AF65-F5344CB8AC3E}">
        <p14:creationId xmlns:p14="http://schemas.microsoft.com/office/powerpoint/2010/main" val="278975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anim calcmode="lin" valueType="num">
                                      <p:cBhvr>
                                        <p:cTn id="30" dur="500" fill="hold"/>
                                        <p:tgtEl>
                                          <p:spTgt spid="3"/>
                                        </p:tgtEl>
                                        <p:attrNameLst>
                                          <p:attrName>ppt_x</p:attrName>
                                        </p:attrNameLst>
                                      </p:cBhvr>
                                      <p:tavLst>
                                        <p:tav tm="0">
                                          <p:val>
                                            <p:strVal val="#ppt_x"/>
                                          </p:val>
                                        </p:tav>
                                        <p:tav tm="100000">
                                          <p:val>
                                            <p:strVal val="#ppt_x"/>
                                          </p:val>
                                        </p:tav>
                                      </p:tavLst>
                                    </p:anim>
                                    <p:anim calcmode="lin" valueType="num">
                                      <p:cBhvr>
                                        <p:cTn id="31" dur="500" fill="hold"/>
                                        <p:tgtEl>
                                          <p:spTgt spid="3"/>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anim calcmode="lin" valueType="num">
                                      <p:cBhvr>
                                        <p:cTn id="36" dur="500" fill="hold"/>
                                        <p:tgtEl>
                                          <p:spTgt spid="4"/>
                                        </p:tgtEl>
                                        <p:attrNameLst>
                                          <p:attrName>ppt_x</p:attrName>
                                        </p:attrNameLst>
                                      </p:cBhvr>
                                      <p:tavLst>
                                        <p:tav tm="0">
                                          <p:val>
                                            <p:strVal val="#ppt_x"/>
                                          </p:val>
                                        </p:tav>
                                        <p:tav tm="100000">
                                          <p:val>
                                            <p:strVal val="#ppt_x"/>
                                          </p:val>
                                        </p:tav>
                                      </p:tavLst>
                                    </p:anim>
                                    <p:anim calcmode="lin" valueType="num">
                                      <p:cBhvr>
                                        <p:cTn id="37" dur="500" fill="hold"/>
                                        <p:tgtEl>
                                          <p:spTgt spid="4"/>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anim calcmode="lin" valueType="num">
                                      <p:cBhvr>
                                        <p:cTn id="42" dur="500" fill="hold"/>
                                        <p:tgtEl>
                                          <p:spTgt spid="6"/>
                                        </p:tgtEl>
                                        <p:attrNameLst>
                                          <p:attrName>ppt_x</p:attrName>
                                        </p:attrNameLst>
                                      </p:cBhvr>
                                      <p:tavLst>
                                        <p:tav tm="0">
                                          <p:val>
                                            <p:strVal val="#ppt_x"/>
                                          </p:val>
                                        </p:tav>
                                        <p:tav tm="100000">
                                          <p:val>
                                            <p:strVal val="#ppt_x"/>
                                          </p:val>
                                        </p:tav>
                                      </p:tavLst>
                                    </p:anim>
                                    <p:anim calcmode="lin" valueType="num">
                                      <p:cBhvr>
                                        <p:cTn id="43" dur="500" fill="hold"/>
                                        <p:tgtEl>
                                          <p:spTgt spid="6"/>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animBg="1"/>
      <p:bldP spid="11" grpId="0" animBg="1"/>
      <p:bldP spid="3" grpId="0"/>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icture containing food, person, meal, ingredient&#10;&#10;Description automatically generated">
            <a:extLst>
              <a:ext uri="{FF2B5EF4-FFF2-40B4-BE49-F238E27FC236}">
                <a16:creationId xmlns:a16="http://schemas.microsoft.com/office/drawing/2014/main" id="{4CCF215F-672B-C737-417D-F21B05EAB82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0" name="Rectangle 19">
            <a:extLst>
              <a:ext uri="{FF2B5EF4-FFF2-40B4-BE49-F238E27FC236}">
                <a16:creationId xmlns:a16="http://schemas.microsoft.com/office/drawing/2014/main" id="{E2E65FBC-982E-4B7B-BAD6-E56137A6244B}"/>
              </a:ext>
            </a:extLst>
          </p:cNvPr>
          <p:cNvSpPr/>
          <p:nvPr/>
        </p:nvSpPr>
        <p:spPr>
          <a:xfrm>
            <a:off x="-821" y="55094"/>
            <a:ext cx="12192000" cy="7053129"/>
          </a:xfrm>
          <a:prstGeom prst="rect">
            <a:avLst/>
          </a:prstGeom>
          <a:solidFill>
            <a:srgbClr val="012246">
              <a:alpha val="850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8" name="TextBox 7">
            <a:hlinkClick r:id="rId4"/>
            <a:extLst>
              <a:ext uri="{FF2B5EF4-FFF2-40B4-BE49-F238E27FC236}">
                <a16:creationId xmlns:a16="http://schemas.microsoft.com/office/drawing/2014/main" id="{5DCE8B6B-FC4A-AA73-C27A-239CBA76BEB3}"/>
              </a:ext>
            </a:extLst>
          </p:cNvPr>
          <p:cNvSpPr txBox="1"/>
          <p:nvPr/>
        </p:nvSpPr>
        <p:spPr>
          <a:xfrm>
            <a:off x="3707528" y="4853982"/>
            <a:ext cx="4215531" cy="523220"/>
          </a:xfrm>
          <a:prstGeom prst="rect">
            <a:avLst/>
          </a:prstGeom>
          <a:noFill/>
        </p:spPr>
        <p:txBody>
          <a:bodyPr wrap="square" rtlCol="0">
            <a:spAutoFit/>
          </a:bodyPr>
          <a:lstStyle/>
          <a:p>
            <a:r>
              <a:rPr lang="en-US" sz="2800" dirty="0" err="1">
                <a:solidFill>
                  <a:schemeClr val="bg1"/>
                </a:solidFill>
                <a:hlinkClick r:id="rId5">
                  <a:extLst>
                    <a:ext uri="{A12FA001-AC4F-418D-AE19-62706E023703}">
                      <ahyp:hlinkClr xmlns:ahyp="http://schemas.microsoft.com/office/drawing/2018/hyperlinkcolor" val="tx"/>
                    </a:ext>
                  </a:extLst>
                </a:hlinkClick>
              </a:rPr>
              <a:t>www.feedlouisville.org</a:t>
            </a:r>
            <a:endParaRPr lang="en-US" sz="2800" dirty="0">
              <a:solidFill>
                <a:schemeClr val="bg1"/>
              </a:solidFill>
            </a:endParaRPr>
          </a:p>
        </p:txBody>
      </p:sp>
      <p:sp>
        <p:nvSpPr>
          <p:cNvPr id="14" name="TextBox 13">
            <a:hlinkClick r:id="rId6"/>
            <a:extLst>
              <a:ext uri="{FF2B5EF4-FFF2-40B4-BE49-F238E27FC236}">
                <a16:creationId xmlns:a16="http://schemas.microsoft.com/office/drawing/2014/main" id="{B4A21AA9-B5AF-B104-621D-F3390988E83C}"/>
              </a:ext>
            </a:extLst>
          </p:cNvPr>
          <p:cNvSpPr txBox="1"/>
          <p:nvPr/>
        </p:nvSpPr>
        <p:spPr>
          <a:xfrm>
            <a:off x="3829012" y="5833237"/>
            <a:ext cx="4922282" cy="400110"/>
          </a:xfrm>
          <a:prstGeom prst="rect">
            <a:avLst/>
          </a:prstGeom>
          <a:noFill/>
        </p:spPr>
        <p:txBody>
          <a:bodyPr wrap="square" rtlCol="0">
            <a:spAutoFit/>
          </a:bodyPr>
          <a:lstStyle/>
          <a:p>
            <a:r>
              <a:rPr lang="en-US" sz="2000" dirty="0">
                <a:solidFill>
                  <a:schemeClr val="bg1"/>
                </a:solidFill>
              </a:rPr>
              <a:t>Follow us on Facebook &amp; Instagram</a:t>
            </a:r>
          </a:p>
        </p:txBody>
      </p:sp>
      <p:pic>
        <p:nvPicPr>
          <p:cNvPr id="22" name="Picture 21" descr="An orange rectangle on a black background&#10;&#10;Description automatically generated">
            <a:extLst>
              <a:ext uri="{FF2B5EF4-FFF2-40B4-BE49-F238E27FC236}">
                <a16:creationId xmlns:a16="http://schemas.microsoft.com/office/drawing/2014/main" id="{AFAF1EF3-7928-90BA-E13F-48EDD80672B7}"/>
              </a:ext>
            </a:extLst>
          </p:cNvPr>
          <p:cNvPicPr>
            <a:picLocks noChangeAspect="1"/>
          </p:cNvPicPr>
          <p:nvPr/>
        </p:nvPicPr>
        <p:blipFill>
          <a:blip r:embed="rId7"/>
          <a:stretch>
            <a:fillRect/>
          </a:stretch>
        </p:blipFill>
        <p:spPr>
          <a:xfrm>
            <a:off x="2384522" y="-293263"/>
            <a:ext cx="6736886" cy="4611760"/>
          </a:xfrm>
          <a:prstGeom prst="rect">
            <a:avLst/>
          </a:prstGeom>
        </p:spPr>
      </p:pic>
      <p:sp>
        <p:nvSpPr>
          <p:cNvPr id="16" name="TextBox 15">
            <a:hlinkClick r:id="rId8"/>
            <a:extLst>
              <a:ext uri="{FF2B5EF4-FFF2-40B4-BE49-F238E27FC236}">
                <a16:creationId xmlns:a16="http://schemas.microsoft.com/office/drawing/2014/main" id="{2717ED8D-B532-4075-9229-45BBC26D3BFB}"/>
              </a:ext>
            </a:extLst>
          </p:cNvPr>
          <p:cNvSpPr txBox="1"/>
          <p:nvPr/>
        </p:nvSpPr>
        <p:spPr>
          <a:xfrm>
            <a:off x="4199126" y="1739422"/>
            <a:ext cx="3116074" cy="461665"/>
          </a:xfrm>
          <a:prstGeom prst="rect">
            <a:avLst/>
          </a:prstGeom>
          <a:noFill/>
        </p:spPr>
        <p:txBody>
          <a:bodyPr wrap="square" rtlCol="0">
            <a:spAutoFit/>
          </a:bodyPr>
          <a:lstStyle/>
          <a:p>
            <a:pPr algn="ctr"/>
            <a:r>
              <a:rPr lang="en-US" sz="2400" dirty="0">
                <a:solidFill>
                  <a:schemeClr val="bg1"/>
                </a:solidFill>
                <a:latin typeface="+mj-lt"/>
              </a:rPr>
              <a:t>Scan here</a:t>
            </a:r>
          </a:p>
        </p:txBody>
      </p:sp>
      <p:sp>
        <p:nvSpPr>
          <p:cNvPr id="15" name="TextBox 14">
            <a:hlinkClick r:id="rId9"/>
            <a:extLst>
              <a:ext uri="{FF2B5EF4-FFF2-40B4-BE49-F238E27FC236}">
                <a16:creationId xmlns:a16="http://schemas.microsoft.com/office/drawing/2014/main" id="{F59F7FA0-E4EA-3197-AB9C-B1B855DE5FB2}"/>
              </a:ext>
            </a:extLst>
          </p:cNvPr>
          <p:cNvSpPr txBox="1"/>
          <p:nvPr/>
        </p:nvSpPr>
        <p:spPr>
          <a:xfrm>
            <a:off x="4955531" y="6170813"/>
            <a:ext cx="2456776" cy="400110"/>
          </a:xfrm>
          <a:prstGeom prst="rect">
            <a:avLst/>
          </a:prstGeom>
          <a:noFill/>
        </p:spPr>
        <p:txBody>
          <a:bodyPr wrap="square" rtlCol="0">
            <a:spAutoFit/>
          </a:bodyPr>
          <a:lstStyle/>
          <a:p>
            <a:r>
              <a:rPr lang="en-US" sz="1600" dirty="0">
                <a:solidFill>
                  <a:schemeClr val="bg1"/>
                </a:solidFill>
              </a:rPr>
              <a:t>@</a:t>
            </a:r>
            <a:r>
              <a:rPr lang="en-US" sz="2000" dirty="0" err="1">
                <a:solidFill>
                  <a:schemeClr val="bg1"/>
                </a:solidFill>
              </a:rPr>
              <a:t>feedlouisville</a:t>
            </a:r>
            <a:endParaRPr lang="en-US" sz="2000" dirty="0">
              <a:solidFill>
                <a:schemeClr val="bg1"/>
              </a:solidFill>
            </a:endParaRPr>
          </a:p>
        </p:txBody>
      </p:sp>
      <p:sp>
        <p:nvSpPr>
          <p:cNvPr id="10" name="TextBox 9">
            <a:extLst>
              <a:ext uri="{FF2B5EF4-FFF2-40B4-BE49-F238E27FC236}">
                <a16:creationId xmlns:a16="http://schemas.microsoft.com/office/drawing/2014/main" id="{30D0FE8D-1DF7-4C71-BDB5-EE7A7796B6F9}"/>
              </a:ext>
            </a:extLst>
          </p:cNvPr>
          <p:cNvSpPr txBox="1"/>
          <p:nvPr/>
        </p:nvSpPr>
        <p:spPr>
          <a:xfrm>
            <a:off x="2869802" y="754396"/>
            <a:ext cx="6256447" cy="666786"/>
          </a:xfrm>
          <a:prstGeom prst="rect">
            <a:avLst/>
          </a:prstGeom>
          <a:noFill/>
        </p:spPr>
        <p:txBody>
          <a:bodyPr wrap="square" rtlCol="0">
            <a:spAutoFit/>
          </a:bodyPr>
          <a:lstStyle/>
          <a:p>
            <a:pPr algn="ctr"/>
            <a:r>
              <a:rPr lang="en-US" sz="3733" dirty="0">
                <a:solidFill>
                  <a:schemeClr val="bg1"/>
                </a:solidFill>
                <a:latin typeface="+mj-lt"/>
              </a:rPr>
              <a:t>How can you </a:t>
            </a:r>
            <a:r>
              <a:rPr lang="en-US" sz="3733" dirty="0">
                <a:solidFill>
                  <a:srgbClr val="FF5004"/>
                </a:solidFill>
                <a:latin typeface="+mj-lt"/>
              </a:rPr>
              <a:t>help</a:t>
            </a:r>
            <a:r>
              <a:rPr lang="en-US" sz="3733" dirty="0">
                <a:solidFill>
                  <a:schemeClr val="bg1"/>
                </a:solidFill>
                <a:latin typeface="+mj-lt"/>
              </a:rPr>
              <a:t>?</a:t>
            </a:r>
            <a:endParaRPr lang="en-US" sz="3600" dirty="0">
              <a:solidFill>
                <a:schemeClr val="bg1"/>
              </a:solidFill>
              <a:latin typeface="+mj-lt"/>
            </a:endParaRPr>
          </a:p>
        </p:txBody>
      </p:sp>
      <p:pic>
        <p:nvPicPr>
          <p:cNvPr id="37" name="Picture 36" descr="A qr code with black squares&#10;&#10;Description automatically generated">
            <a:extLst>
              <a:ext uri="{FF2B5EF4-FFF2-40B4-BE49-F238E27FC236}">
                <a16:creationId xmlns:a16="http://schemas.microsoft.com/office/drawing/2014/main" id="{5EF8F9A9-F5C2-7591-1BFD-97B3C9C37AE7}"/>
              </a:ext>
            </a:extLst>
          </p:cNvPr>
          <p:cNvPicPr>
            <a:picLocks noChangeAspect="1"/>
          </p:cNvPicPr>
          <p:nvPr/>
        </p:nvPicPr>
        <p:blipFill>
          <a:blip r:embed="rId10"/>
          <a:stretch>
            <a:fillRect/>
          </a:stretch>
        </p:blipFill>
        <p:spPr>
          <a:xfrm>
            <a:off x="4863146" y="2629511"/>
            <a:ext cx="1904297" cy="1904297"/>
          </a:xfrm>
          <a:prstGeom prst="rect">
            <a:avLst/>
          </a:prstGeom>
        </p:spPr>
      </p:pic>
    </p:spTree>
    <p:extLst>
      <p:ext uri="{BB962C8B-B14F-4D97-AF65-F5344CB8AC3E}">
        <p14:creationId xmlns:p14="http://schemas.microsoft.com/office/powerpoint/2010/main" val="413078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anim calcmode="lin" valueType="num">
                                      <p:cBhvr>
                                        <p:cTn id="22" dur="500" fill="hold"/>
                                        <p:tgtEl>
                                          <p:spTgt spid="14"/>
                                        </p:tgtEl>
                                        <p:attrNameLst>
                                          <p:attrName>ppt_x</p:attrName>
                                        </p:attrNameLst>
                                      </p:cBhvr>
                                      <p:tavLst>
                                        <p:tav tm="0">
                                          <p:val>
                                            <p:strVal val="#ppt_x"/>
                                          </p:val>
                                        </p:tav>
                                        <p:tav tm="100000">
                                          <p:val>
                                            <p:strVal val="#ppt_x"/>
                                          </p:val>
                                        </p:tav>
                                      </p:tavLst>
                                    </p:anim>
                                    <p:anim calcmode="lin" valueType="num">
                                      <p:cBhvr>
                                        <p:cTn id="23" dur="5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anim calcmode="lin" valueType="num">
                                      <p:cBhvr>
                                        <p:cTn id="28" dur="500" fill="hold"/>
                                        <p:tgtEl>
                                          <p:spTgt spid="15"/>
                                        </p:tgtEl>
                                        <p:attrNameLst>
                                          <p:attrName>ppt_x</p:attrName>
                                        </p:attrNameLst>
                                      </p:cBhvr>
                                      <p:tavLst>
                                        <p:tav tm="0">
                                          <p:val>
                                            <p:strVal val="#ppt_x"/>
                                          </p:val>
                                        </p:tav>
                                        <p:tav tm="100000">
                                          <p:val>
                                            <p:strVal val="#ppt_x"/>
                                          </p:val>
                                        </p:tav>
                                      </p:tavLst>
                                    </p:anim>
                                    <p:anim calcmode="lin" valueType="num">
                                      <p:cBhvr>
                                        <p:cTn id="2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 grpId="0"/>
      <p:bldP spid="14" grpId="0"/>
      <p:bldP spid="15"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B70402C-2750-4052-50F4-8E44E2AF124D}"/>
              </a:ext>
            </a:extLst>
          </p:cNvPr>
          <p:cNvSpPr txBox="1"/>
          <p:nvPr/>
        </p:nvSpPr>
        <p:spPr>
          <a:xfrm>
            <a:off x="632429" y="449348"/>
            <a:ext cx="3720368" cy="1200329"/>
          </a:xfrm>
          <a:prstGeom prst="rect">
            <a:avLst/>
          </a:prstGeom>
          <a:noFill/>
        </p:spPr>
        <p:txBody>
          <a:bodyPr wrap="square" rtlCol="0">
            <a:spAutoFit/>
          </a:bodyPr>
          <a:lstStyle/>
          <a:p>
            <a:pPr defTabSz="457200"/>
            <a:r>
              <a:rPr lang="en-US" sz="3600" dirty="0">
                <a:solidFill>
                  <a:srgbClr val="FF5004"/>
                </a:solidFill>
                <a:latin typeface="Raleway ExtraBold"/>
              </a:rPr>
              <a:t>What we </a:t>
            </a:r>
          </a:p>
          <a:p>
            <a:pPr defTabSz="457200"/>
            <a:r>
              <a:rPr lang="en-US" sz="3600" dirty="0">
                <a:solidFill>
                  <a:srgbClr val="FF5004"/>
                </a:solidFill>
                <a:latin typeface="Raleway ExtraBold"/>
              </a:rPr>
              <a:t>know to be </a:t>
            </a:r>
            <a:r>
              <a:rPr lang="en-US" sz="3600" dirty="0">
                <a:solidFill>
                  <a:prstClr val="white"/>
                </a:solidFill>
                <a:latin typeface="Raleway ExtraBold"/>
              </a:rPr>
              <a:t>true</a:t>
            </a:r>
          </a:p>
        </p:txBody>
      </p:sp>
      <p:sp>
        <p:nvSpPr>
          <p:cNvPr id="10" name="TextBox 9">
            <a:extLst>
              <a:ext uri="{FF2B5EF4-FFF2-40B4-BE49-F238E27FC236}">
                <a16:creationId xmlns:a16="http://schemas.microsoft.com/office/drawing/2014/main" id="{678D53CD-320C-7161-AB64-7F9C68AC82C1}"/>
              </a:ext>
            </a:extLst>
          </p:cNvPr>
          <p:cNvSpPr txBox="1"/>
          <p:nvPr/>
        </p:nvSpPr>
        <p:spPr>
          <a:xfrm>
            <a:off x="632429" y="1836812"/>
            <a:ext cx="4583967" cy="923330"/>
          </a:xfrm>
          <a:prstGeom prst="rect">
            <a:avLst/>
          </a:prstGeom>
          <a:noFill/>
        </p:spPr>
        <p:txBody>
          <a:bodyPr wrap="square" rtlCol="0">
            <a:spAutoFit/>
          </a:bodyPr>
          <a:lstStyle/>
          <a:p>
            <a:pPr defTabSz="457200"/>
            <a:r>
              <a:rPr lang="en-US" dirty="0">
                <a:solidFill>
                  <a:prstClr val="white"/>
                </a:solidFill>
                <a:latin typeface="Raleway"/>
              </a:rPr>
              <a:t>Hundreds of pounds of perfectly </a:t>
            </a:r>
          </a:p>
          <a:p>
            <a:pPr defTabSz="457200"/>
            <a:r>
              <a:rPr lang="en-US" dirty="0">
                <a:solidFill>
                  <a:prstClr val="white"/>
                </a:solidFill>
                <a:latin typeface="Raleway"/>
              </a:rPr>
              <a:t>good food goes into the landfill daily in Louisville.</a:t>
            </a:r>
          </a:p>
        </p:txBody>
      </p:sp>
      <p:sp>
        <p:nvSpPr>
          <p:cNvPr id="11" name="TextBox 10">
            <a:extLst>
              <a:ext uri="{FF2B5EF4-FFF2-40B4-BE49-F238E27FC236}">
                <a16:creationId xmlns:a16="http://schemas.microsoft.com/office/drawing/2014/main" id="{B5E0B861-3913-0E17-315C-064059A85460}"/>
              </a:ext>
            </a:extLst>
          </p:cNvPr>
          <p:cNvSpPr txBox="1"/>
          <p:nvPr/>
        </p:nvSpPr>
        <p:spPr>
          <a:xfrm>
            <a:off x="632429" y="2986509"/>
            <a:ext cx="5244367" cy="646331"/>
          </a:xfrm>
          <a:prstGeom prst="rect">
            <a:avLst/>
          </a:prstGeom>
          <a:noFill/>
        </p:spPr>
        <p:txBody>
          <a:bodyPr wrap="square" rtlCol="0">
            <a:spAutoFit/>
          </a:bodyPr>
          <a:lstStyle/>
          <a:p>
            <a:pPr defTabSz="457200"/>
            <a:r>
              <a:rPr lang="en-US" dirty="0">
                <a:solidFill>
                  <a:prstClr val="white"/>
                </a:solidFill>
                <a:latin typeface="Raleway"/>
              </a:rPr>
              <a:t>Hundreds of people living in Louisville don’t know where their next meal is coming from.</a:t>
            </a:r>
          </a:p>
        </p:txBody>
      </p:sp>
      <p:sp>
        <p:nvSpPr>
          <p:cNvPr id="16" name="Rounded Rectangle 15">
            <a:extLst>
              <a:ext uri="{FF2B5EF4-FFF2-40B4-BE49-F238E27FC236}">
                <a16:creationId xmlns:a16="http://schemas.microsoft.com/office/drawing/2014/main" id="{80F06616-F3C7-2C45-FF59-576175C84380}"/>
              </a:ext>
            </a:extLst>
          </p:cNvPr>
          <p:cNvSpPr/>
          <p:nvPr/>
        </p:nvSpPr>
        <p:spPr>
          <a:xfrm>
            <a:off x="635733" y="4805928"/>
            <a:ext cx="3987257" cy="1737637"/>
          </a:xfrm>
          <a:prstGeom prst="roundRect">
            <a:avLst/>
          </a:prstGeom>
          <a:solidFill>
            <a:srgbClr val="FF5004"/>
          </a:solidFill>
          <a:ln w="12700" cap="flat" cmpd="sng" algn="ctr">
            <a:solidFill>
              <a:srgbClr val="BF0413">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Raleway"/>
              <a:ea typeface="+mn-ea"/>
              <a:cs typeface="+mn-cs"/>
            </a:endParaRPr>
          </a:p>
        </p:txBody>
      </p:sp>
      <p:sp>
        <p:nvSpPr>
          <p:cNvPr id="17" name="Rounded Rectangle 16">
            <a:extLst>
              <a:ext uri="{FF2B5EF4-FFF2-40B4-BE49-F238E27FC236}">
                <a16:creationId xmlns:a16="http://schemas.microsoft.com/office/drawing/2014/main" id="{6F9FA9F3-1095-6FA3-1737-A6E33B61655C}"/>
              </a:ext>
            </a:extLst>
          </p:cNvPr>
          <p:cNvSpPr/>
          <p:nvPr/>
        </p:nvSpPr>
        <p:spPr>
          <a:xfrm>
            <a:off x="632429" y="4150063"/>
            <a:ext cx="3990561" cy="1015663"/>
          </a:xfrm>
          <a:prstGeom prst="roundRect">
            <a:avLst/>
          </a:prstGeom>
          <a:solidFill>
            <a:srgbClr val="003F7D"/>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Raleway"/>
              <a:ea typeface="+mn-ea"/>
              <a:cs typeface="+mn-cs"/>
            </a:endParaRPr>
          </a:p>
        </p:txBody>
      </p:sp>
      <p:sp>
        <p:nvSpPr>
          <p:cNvPr id="18" name="TextBox 17">
            <a:extLst>
              <a:ext uri="{FF2B5EF4-FFF2-40B4-BE49-F238E27FC236}">
                <a16:creationId xmlns:a16="http://schemas.microsoft.com/office/drawing/2014/main" id="{4F4D238E-AA54-C971-B592-D28EB3419D38}"/>
              </a:ext>
            </a:extLst>
          </p:cNvPr>
          <p:cNvSpPr txBox="1"/>
          <p:nvPr/>
        </p:nvSpPr>
        <p:spPr>
          <a:xfrm>
            <a:off x="1544327" y="4297065"/>
            <a:ext cx="2601195" cy="769441"/>
          </a:xfrm>
          <a:prstGeom prst="rect">
            <a:avLst/>
          </a:prstGeom>
          <a:noFill/>
        </p:spPr>
        <p:txBody>
          <a:bodyPr wrap="square" rtlCol="0">
            <a:spAutoFit/>
          </a:bodyPr>
          <a:lstStyle/>
          <a:p>
            <a:pPr defTabSz="457200"/>
            <a:r>
              <a:rPr lang="en-US" sz="4400" b="1" dirty="0">
                <a:solidFill>
                  <a:prstClr val="white"/>
                </a:solidFill>
                <a:latin typeface="Raleway"/>
              </a:rPr>
              <a:t>30,000</a:t>
            </a:r>
            <a:endParaRPr lang="en-US" sz="4400" dirty="0">
              <a:solidFill>
                <a:prstClr val="white"/>
              </a:solidFill>
              <a:latin typeface="Raleway"/>
            </a:endParaRPr>
          </a:p>
        </p:txBody>
      </p:sp>
      <p:sp>
        <p:nvSpPr>
          <p:cNvPr id="19" name="TextBox 18">
            <a:extLst>
              <a:ext uri="{FF2B5EF4-FFF2-40B4-BE49-F238E27FC236}">
                <a16:creationId xmlns:a16="http://schemas.microsoft.com/office/drawing/2014/main" id="{B6345949-B7B5-6D73-9906-465D6F1830FC}"/>
              </a:ext>
            </a:extLst>
          </p:cNvPr>
          <p:cNvSpPr txBox="1"/>
          <p:nvPr/>
        </p:nvSpPr>
        <p:spPr>
          <a:xfrm>
            <a:off x="794657" y="5322254"/>
            <a:ext cx="3627446" cy="923330"/>
          </a:xfrm>
          <a:prstGeom prst="rect">
            <a:avLst/>
          </a:prstGeom>
          <a:noFill/>
        </p:spPr>
        <p:txBody>
          <a:bodyPr wrap="square" rtlCol="0">
            <a:spAutoFit/>
          </a:bodyPr>
          <a:lstStyle/>
          <a:p>
            <a:pPr algn="ctr" defTabSz="457200"/>
            <a:r>
              <a:rPr lang="en-US" b="1" dirty="0">
                <a:solidFill>
                  <a:prstClr val="white"/>
                </a:solidFill>
                <a:latin typeface="Raleway"/>
              </a:rPr>
              <a:t>people in the Louisville area are food insecure do not qualify for federal assistance</a:t>
            </a:r>
          </a:p>
        </p:txBody>
      </p:sp>
      <p:pic>
        <p:nvPicPr>
          <p:cNvPr id="20" name="Picture 19">
            <a:extLst>
              <a:ext uri="{FF2B5EF4-FFF2-40B4-BE49-F238E27FC236}">
                <a16:creationId xmlns:a16="http://schemas.microsoft.com/office/drawing/2014/main" id="{ED78EC95-2EBC-587E-3FA0-39DD5EE8C17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622990" y="199812"/>
            <a:ext cx="8583558" cy="6866056"/>
          </a:xfrm>
          <a:custGeom>
            <a:avLst/>
            <a:gdLst>
              <a:gd name="connsiteX0" fmla="*/ 39280 w 6945982"/>
              <a:gd name="connsiteY0" fmla="*/ 5486569 h 5556146"/>
              <a:gd name="connsiteX1" fmla="*/ 54713 w 6945982"/>
              <a:gd name="connsiteY1" fmla="*/ 5490452 h 5556146"/>
              <a:gd name="connsiteX2" fmla="*/ 0 w 6945982"/>
              <a:gd name="connsiteY2" fmla="*/ 5556146 h 5556146"/>
              <a:gd name="connsiteX3" fmla="*/ 0 w 6945982"/>
              <a:gd name="connsiteY3" fmla="*/ 5499020 h 5556146"/>
              <a:gd name="connsiteX4" fmla="*/ 39280 w 6945982"/>
              <a:gd name="connsiteY4" fmla="*/ 5486569 h 5556146"/>
              <a:gd name="connsiteX5" fmla="*/ 168460 w 6945982"/>
              <a:gd name="connsiteY5" fmla="*/ 5396194 h 5556146"/>
              <a:gd name="connsiteX6" fmla="*/ 120815 w 6945982"/>
              <a:gd name="connsiteY6" fmla="*/ 5438734 h 5556146"/>
              <a:gd name="connsiteX7" fmla="*/ 168460 w 6945982"/>
              <a:gd name="connsiteY7" fmla="*/ 5396194 h 5556146"/>
              <a:gd name="connsiteX8" fmla="*/ 0 w 6945982"/>
              <a:gd name="connsiteY8" fmla="*/ 5161371 h 5556146"/>
              <a:gd name="connsiteX9" fmla="*/ 0 w 6945982"/>
              <a:gd name="connsiteY9" fmla="*/ 5185194 h 5556146"/>
              <a:gd name="connsiteX10" fmla="*/ 0 w 6945982"/>
              <a:gd name="connsiteY10" fmla="*/ 5161371 h 5556146"/>
              <a:gd name="connsiteX11" fmla="*/ 1209847 w 6945982"/>
              <a:gd name="connsiteY11" fmla="*/ 4497742 h 5556146"/>
              <a:gd name="connsiteX12" fmla="*/ 849105 w 6945982"/>
              <a:gd name="connsiteY12" fmla="*/ 4780210 h 5556146"/>
              <a:gd name="connsiteX13" fmla="*/ 1209847 w 6945982"/>
              <a:gd name="connsiteY13" fmla="*/ 4497742 h 5556146"/>
              <a:gd name="connsiteX14" fmla="*/ 6934132 w 6945982"/>
              <a:gd name="connsiteY14" fmla="*/ 4139988 h 5556146"/>
              <a:gd name="connsiteX15" fmla="*/ 6934732 w 6945982"/>
              <a:gd name="connsiteY15" fmla="*/ 4140504 h 5556146"/>
              <a:gd name="connsiteX16" fmla="*/ 6934534 w 6945982"/>
              <a:gd name="connsiteY16" fmla="*/ 4140785 h 5556146"/>
              <a:gd name="connsiteX17" fmla="*/ 6929656 w 6945982"/>
              <a:gd name="connsiteY17" fmla="*/ 4140507 h 5556146"/>
              <a:gd name="connsiteX18" fmla="*/ 6897688 w 6945982"/>
              <a:gd name="connsiteY18" fmla="*/ 4136087 h 5556146"/>
              <a:gd name="connsiteX19" fmla="*/ 6916649 w 6945982"/>
              <a:gd name="connsiteY19" fmla="*/ 4139766 h 5556146"/>
              <a:gd name="connsiteX20" fmla="*/ 6929656 w 6945982"/>
              <a:gd name="connsiteY20" fmla="*/ 4140507 h 5556146"/>
              <a:gd name="connsiteX21" fmla="*/ 6917721 w 6945982"/>
              <a:gd name="connsiteY21" fmla="*/ 4141893 h 5556146"/>
              <a:gd name="connsiteX22" fmla="*/ 6883022 w 6945982"/>
              <a:gd name="connsiteY22" fmla="*/ 4144374 h 5556146"/>
              <a:gd name="connsiteX23" fmla="*/ 6897688 w 6945982"/>
              <a:gd name="connsiteY23" fmla="*/ 4136087 h 5556146"/>
              <a:gd name="connsiteX24" fmla="*/ 6945982 w 6945982"/>
              <a:gd name="connsiteY24" fmla="*/ 4124523 h 5556146"/>
              <a:gd name="connsiteX25" fmla="*/ 6945982 w 6945982"/>
              <a:gd name="connsiteY25" fmla="*/ 4158555 h 5556146"/>
              <a:gd name="connsiteX26" fmla="*/ 6940811 w 6945982"/>
              <a:gd name="connsiteY26" fmla="*/ 4145732 h 5556146"/>
              <a:gd name="connsiteX27" fmla="*/ 6934732 w 6945982"/>
              <a:gd name="connsiteY27" fmla="*/ 4140504 h 5556146"/>
              <a:gd name="connsiteX28" fmla="*/ 1395780 w 6945982"/>
              <a:gd name="connsiteY28" fmla="*/ 4044083 h 5556146"/>
              <a:gd name="connsiteX29" fmla="*/ 1449774 w 6945982"/>
              <a:gd name="connsiteY29" fmla="*/ 4063935 h 5556146"/>
              <a:gd name="connsiteX30" fmla="*/ 1357625 w 6945982"/>
              <a:gd name="connsiteY30" fmla="*/ 4107249 h 5556146"/>
              <a:gd name="connsiteX31" fmla="*/ 1346106 w 6945982"/>
              <a:gd name="connsiteY31" fmla="*/ 4069710 h 5556146"/>
              <a:gd name="connsiteX32" fmla="*/ 1395780 w 6945982"/>
              <a:gd name="connsiteY32" fmla="*/ 4044083 h 5556146"/>
              <a:gd name="connsiteX33" fmla="*/ 1572447 w 6945982"/>
              <a:gd name="connsiteY33" fmla="*/ 3801783 h 5556146"/>
              <a:gd name="connsiteX34" fmla="*/ 1655096 w 6945982"/>
              <a:gd name="connsiteY34" fmla="*/ 3864543 h 5556146"/>
              <a:gd name="connsiteX35" fmla="*/ 1777643 w 6945982"/>
              <a:gd name="connsiteY35" fmla="*/ 3913039 h 5556146"/>
              <a:gd name="connsiteX36" fmla="*/ 1888791 w 6945982"/>
              <a:gd name="connsiteY36" fmla="*/ 3861691 h 5556146"/>
              <a:gd name="connsiteX37" fmla="*/ 1888791 w 6945982"/>
              <a:gd name="connsiteY37" fmla="*/ 3875954 h 5556146"/>
              <a:gd name="connsiteX38" fmla="*/ 1706395 w 6945982"/>
              <a:gd name="connsiteY38" fmla="*/ 4035706 h 5556146"/>
              <a:gd name="connsiteX39" fmla="*/ 1532548 w 6945982"/>
              <a:gd name="connsiteY39" fmla="*/ 4049969 h 5556146"/>
              <a:gd name="connsiteX40" fmla="*/ 1515448 w 6945982"/>
              <a:gd name="connsiteY40" fmla="*/ 4024295 h 5556146"/>
              <a:gd name="connsiteX41" fmla="*/ 1449899 w 6945982"/>
              <a:gd name="connsiteY41" fmla="*/ 3893070 h 5556146"/>
              <a:gd name="connsiteX42" fmla="*/ 1424250 w 6945982"/>
              <a:gd name="connsiteY42" fmla="*/ 3870249 h 5556146"/>
              <a:gd name="connsiteX43" fmla="*/ 1572447 w 6945982"/>
              <a:gd name="connsiteY43" fmla="*/ 3801783 h 5556146"/>
              <a:gd name="connsiteX44" fmla="*/ 5919342 w 6945982"/>
              <a:gd name="connsiteY44" fmla="*/ 3662251 h 5556146"/>
              <a:gd name="connsiteX45" fmla="*/ 5950538 w 6945982"/>
              <a:gd name="connsiteY45" fmla="*/ 3699337 h 5556146"/>
              <a:gd name="connsiteX46" fmla="*/ 5907998 w 6945982"/>
              <a:gd name="connsiteY46" fmla="*/ 3759244 h 5556146"/>
              <a:gd name="connsiteX47" fmla="*/ 5859786 w 6945982"/>
              <a:gd name="connsiteY47" fmla="*/ 3713601 h 5556146"/>
              <a:gd name="connsiteX48" fmla="*/ 5919342 w 6945982"/>
              <a:gd name="connsiteY48" fmla="*/ 3662251 h 5556146"/>
              <a:gd name="connsiteX49" fmla="*/ 5628933 w 6945982"/>
              <a:gd name="connsiteY49" fmla="*/ 3655445 h 5556146"/>
              <a:gd name="connsiteX50" fmla="*/ 5734433 w 6945982"/>
              <a:gd name="connsiteY50" fmla="*/ 3735847 h 5556146"/>
              <a:gd name="connsiteX51" fmla="*/ 5628933 w 6945982"/>
              <a:gd name="connsiteY51" fmla="*/ 3655445 h 5556146"/>
              <a:gd name="connsiteX52" fmla="*/ 5764534 w 6945982"/>
              <a:gd name="connsiteY52" fmla="*/ 3372977 h 5556146"/>
              <a:gd name="connsiteX53" fmla="*/ 5974361 w 6945982"/>
              <a:gd name="connsiteY53" fmla="*/ 3548041 h 5556146"/>
              <a:gd name="connsiteX54" fmla="*/ 5822020 w 6945982"/>
              <a:gd name="connsiteY54" fmla="*/ 3507862 h 5556146"/>
              <a:gd name="connsiteX55" fmla="*/ 5764534 w 6945982"/>
              <a:gd name="connsiteY55" fmla="*/ 3372977 h 5556146"/>
              <a:gd name="connsiteX56" fmla="*/ 566868 w 6945982"/>
              <a:gd name="connsiteY56" fmla="*/ 2834842 h 5556146"/>
              <a:gd name="connsiteX57" fmla="*/ 619388 w 6945982"/>
              <a:gd name="connsiteY57" fmla="*/ 2856822 h 5556146"/>
              <a:gd name="connsiteX58" fmla="*/ 520694 w 6945982"/>
              <a:gd name="connsiteY58" fmla="*/ 2851150 h 5556146"/>
              <a:gd name="connsiteX59" fmla="*/ 566868 w 6945982"/>
              <a:gd name="connsiteY59" fmla="*/ 2834842 h 5556146"/>
              <a:gd name="connsiteX60" fmla="*/ 368723 w 6945982"/>
              <a:gd name="connsiteY60" fmla="*/ 2818748 h 5556146"/>
              <a:gd name="connsiteX61" fmla="*/ 467944 w 6945982"/>
              <a:gd name="connsiteY61" fmla="*/ 2848881 h 5556146"/>
              <a:gd name="connsiteX62" fmla="*/ 299484 w 6945982"/>
              <a:gd name="connsiteY62" fmla="*/ 2863060 h 5556146"/>
              <a:gd name="connsiteX63" fmla="*/ 368723 w 6945982"/>
              <a:gd name="connsiteY63" fmla="*/ 2818748 h 5556146"/>
              <a:gd name="connsiteX64" fmla="*/ 5442562 w 6945982"/>
              <a:gd name="connsiteY64" fmla="*/ 2445598 h 5556146"/>
              <a:gd name="connsiteX65" fmla="*/ 5474087 w 6945982"/>
              <a:gd name="connsiteY65" fmla="*/ 2468820 h 5556146"/>
              <a:gd name="connsiteX66" fmla="*/ 5454026 w 6945982"/>
              <a:gd name="connsiteY66" fmla="*/ 2492043 h 5556146"/>
              <a:gd name="connsiteX67" fmla="*/ 5422502 w 6945982"/>
              <a:gd name="connsiteY67" fmla="*/ 2471723 h 5556146"/>
              <a:gd name="connsiteX68" fmla="*/ 5442562 w 6945982"/>
              <a:gd name="connsiteY68" fmla="*/ 2445598 h 5556146"/>
              <a:gd name="connsiteX69" fmla="*/ 866120 w 6945982"/>
              <a:gd name="connsiteY69" fmla="*/ 1904485 h 5556146"/>
              <a:gd name="connsiteX70" fmla="*/ 888242 w 6945982"/>
              <a:gd name="connsiteY70" fmla="*/ 1924586 h 5556146"/>
              <a:gd name="connsiteX71" fmla="*/ 863356 w 6945982"/>
              <a:gd name="connsiteY71" fmla="*/ 1950429 h 5556146"/>
              <a:gd name="connsiteX72" fmla="*/ 844000 w 6945982"/>
              <a:gd name="connsiteY72" fmla="*/ 1924586 h 5556146"/>
              <a:gd name="connsiteX73" fmla="*/ 866120 w 6945982"/>
              <a:gd name="connsiteY73" fmla="*/ 1904485 h 5556146"/>
              <a:gd name="connsiteX74" fmla="*/ 4810686 w 6945982"/>
              <a:gd name="connsiteY74" fmla="*/ 1082252 h 5556146"/>
              <a:gd name="connsiteX75" fmla="*/ 4827834 w 6945982"/>
              <a:gd name="connsiteY75" fmla="*/ 1093664 h 5556146"/>
              <a:gd name="connsiteX76" fmla="*/ 4804969 w 6945982"/>
              <a:gd name="connsiteY76" fmla="*/ 1133603 h 5556146"/>
              <a:gd name="connsiteX77" fmla="*/ 4777665 w 6945982"/>
              <a:gd name="connsiteY77" fmla="*/ 1152552 h 5556146"/>
              <a:gd name="connsiteX78" fmla="*/ 4782106 w 6945982"/>
              <a:gd name="connsiteY78" fmla="*/ 1119339 h 5556146"/>
              <a:gd name="connsiteX79" fmla="*/ 4810686 w 6945982"/>
              <a:gd name="connsiteY79" fmla="*/ 1082252 h 5556146"/>
              <a:gd name="connsiteX80" fmla="*/ 5411027 w 6945982"/>
              <a:gd name="connsiteY80" fmla="*/ 321986 h 5556146"/>
              <a:gd name="connsiteX81" fmla="*/ 5405222 w 6945982"/>
              <a:gd name="connsiteY81" fmla="*/ 373034 h 5556146"/>
              <a:gd name="connsiteX82" fmla="*/ 5411027 w 6945982"/>
              <a:gd name="connsiteY82" fmla="*/ 321986 h 5556146"/>
              <a:gd name="connsiteX83" fmla="*/ 4047544 w 6945982"/>
              <a:gd name="connsiteY83" fmla="*/ 187018 h 5556146"/>
              <a:gd name="connsiteX84" fmla="*/ 4082168 w 6945982"/>
              <a:gd name="connsiteY84" fmla="*/ 212775 h 5556146"/>
              <a:gd name="connsiteX85" fmla="*/ 4050429 w 6945982"/>
              <a:gd name="connsiteY85" fmla="*/ 247116 h 5556146"/>
              <a:gd name="connsiteX86" fmla="*/ 4018690 w 6945982"/>
              <a:gd name="connsiteY86" fmla="*/ 215636 h 5556146"/>
              <a:gd name="connsiteX87" fmla="*/ 4047544 w 6945982"/>
              <a:gd name="connsiteY87" fmla="*/ 187018 h 5556146"/>
              <a:gd name="connsiteX88" fmla="*/ 3466490 w 6945982"/>
              <a:gd name="connsiteY88" fmla="*/ 78868 h 5556146"/>
              <a:gd name="connsiteX89" fmla="*/ 3493410 w 6945982"/>
              <a:gd name="connsiteY89" fmla="*/ 84895 h 5556146"/>
              <a:gd name="connsiteX90" fmla="*/ 3461823 w 6945982"/>
              <a:gd name="connsiteY90" fmla="*/ 118928 h 5556146"/>
              <a:gd name="connsiteX91" fmla="*/ 3450338 w 6945982"/>
              <a:gd name="connsiteY91" fmla="*/ 96239 h 5556146"/>
              <a:gd name="connsiteX92" fmla="*/ 3466490 w 6945982"/>
              <a:gd name="connsiteY92" fmla="*/ 78868 h 5556146"/>
              <a:gd name="connsiteX93" fmla="*/ 3908452 w 6945982"/>
              <a:gd name="connsiteY93" fmla="*/ 69307 h 5556146"/>
              <a:gd name="connsiteX94" fmla="*/ 3922216 w 6945982"/>
              <a:gd name="connsiteY94" fmla="*/ 75822 h 5556146"/>
              <a:gd name="connsiteX95" fmla="*/ 3881378 w 6945982"/>
              <a:gd name="connsiteY95" fmla="*/ 92838 h 5556146"/>
              <a:gd name="connsiteX96" fmla="*/ 3897422 w 6945982"/>
              <a:gd name="connsiteY96" fmla="*/ 70504 h 5556146"/>
              <a:gd name="connsiteX97" fmla="*/ 3908452 w 6945982"/>
              <a:gd name="connsiteY97" fmla="*/ 69307 h 5556146"/>
              <a:gd name="connsiteX98" fmla="*/ 3698228 w 6945982"/>
              <a:gd name="connsiteY98" fmla="*/ 321 h 5556146"/>
              <a:gd name="connsiteX99" fmla="*/ 3764676 w 6945982"/>
              <a:gd name="connsiteY99" fmla="*/ 26709 h 5556146"/>
              <a:gd name="connsiteX100" fmla="*/ 3858988 w 6945982"/>
              <a:gd name="connsiteY100" fmla="*/ 160792 h 5556146"/>
              <a:gd name="connsiteX101" fmla="*/ 3981880 w 6945982"/>
              <a:gd name="connsiteY101" fmla="*/ 354783 h 5556146"/>
              <a:gd name="connsiteX102" fmla="*/ 4041896 w 6945982"/>
              <a:gd name="connsiteY102" fmla="*/ 451779 h 5556146"/>
              <a:gd name="connsiteX103" fmla="*/ 4150498 w 6945982"/>
              <a:gd name="connsiteY103" fmla="*/ 517394 h 5556146"/>
              <a:gd name="connsiteX104" fmla="*/ 4239095 w 6945982"/>
              <a:gd name="connsiteY104" fmla="*/ 591567 h 5556146"/>
              <a:gd name="connsiteX105" fmla="*/ 4270533 w 6945982"/>
              <a:gd name="connsiteY105" fmla="*/ 628654 h 5556146"/>
              <a:gd name="connsiteX106" fmla="*/ 4399140 w 6945982"/>
              <a:gd name="connsiteY106" fmla="*/ 728502 h 5556146"/>
              <a:gd name="connsiteX107" fmla="*/ 4393424 w 6945982"/>
              <a:gd name="connsiteY107" fmla="*/ 953875 h 5556146"/>
              <a:gd name="connsiteX108" fmla="*/ 4224806 w 6945982"/>
              <a:gd name="connsiteY108" fmla="*/ 1190659 h 5556146"/>
              <a:gd name="connsiteX109" fmla="*/ 4199084 w 6945982"/>
              <a:gd name="connsiteY109" fmla="*/ 1236304 h 5556146"/>
              <a:gd name="connsiteX110" fmla="*/ 4276248 w 6945982"/>
              <a:gd name="connsiteY110" fmla="*/ 1279097 h 5556146"/>
              <a:gd name="connsiteX111" fmla="*/ 4527748 w 6945982"/>
              <a:gd name="connsiteY111" fmla="*/ 1364679 h 5556146"/>
              <a:gd name="connsiteX112" fmla="*/ 4587765 w 6945982"/>
              <a:gd name="connsiteY112" fmla="*/ 1350416 h 5556146"/>
              <a:gd name="connsiteX113" fmla="*/ 4667788 w 6945982"/>
              <a:gd name="connsiteY113" fmla="*/ 1250569 h 5556146"/>
              <a:gd name="connsiteX114" fmla="*/ 4729948 w 6945982"/>
              <a:gd name="connsiteY114" fmla="*/ 1185667 h 5556146"/>
              <a:gd name="connsiteX115" fmla="*/ 4777665 w 6945982"/>
              <a:gd name="connsiteY115" fmla="*/ 1152552 h 5556146"/>
              <a:gd name="connsiteX116" fmla="*/ 4770585 w 6945982"/>
              <a:gd name="connsiteY116" fmla="*/ 1205503 h 5556146"/>
              <a:gd name="connsiteX117" fmla="*/ 4610628 w 6945982"/>
              <a:gd name="connsiteY117" fmla="*/ 1396061 h 5556146"/>
              <a:gd name="connsiteX118" fmla="*/ 4370561 w 6945982"/>
              <a:gd name="connsiteY118" fmla="*/ 1398913 h 5556146"/>
              <a:gd name="connsiteX119" fmla="*/ 4316260 w 6945982"/>
              <a:gd name="connsiteY119" fmla="*/ 1384649 h 5556146"/>
              <a:gd name="connsiteX120" fmla="*/ 4247669 w 6945982"/>
              <a:gd name="connsiteY120" fmla="*/ 1416030 h 5556146"/>
              <a:gd name="connsiteX121" fmla="*/ 4287680 w 6945982"/>
              <a:gd name="connsiteY121" fmla="*/ 1473086 h 5556146"/>
              <a:gd name="connsiteX122" fmla="*/ 4350556 w 6945982"/>
              <a:gd name="connsiteY122" fmla="*/ 1547260 h 5556146"/>
              <a:gd name="connsiteX123" fmla="*/ 4427720 w 6945982"/>
              <a:gd name="connsiteY123" fmla="*/ 1598611 h 5556146"/>
              <a:gd name="connsiteX124" fmla="*/ 4476304 w 6945982"/>
              <a:gd name="connsiteY124" fmla="*/ 1530144 h 5556146"/>
              <a:gd name="connsiteX125" fmla="*/ 4484880 w 6945982"/>
              <a:gd name="connsiteY125" fmla="*/ 1524438 h 5556146"/>
              <a:gd name="connsiteX126" fmla="*/ 4507742 w 6945982"/>
              <a:gd name="connsiteY126" fmla="*/ 1555818 h 5556146"/>
              <a:gd name="connsiteX127" fmla="*/ 4584908 w 6945982"/>
              <a:gd name="connsiteY127" fmla="*/ 1729841 h 5556146"/>
              <a:gd name="connsiteX128" fmla="*/ 4762100 w 6945982"/>
              <a:gd name="connsiteY128" fmla="*/ 1772632 h 5556146"/>
              <a:gd name="connsiteX129" fmla="*/ 4870702 w 6945982"/>
              <a:gd name="connsiteY129" fmla="*/ 1766927 h 5556146"/>
              <a:gd name="connsiteX130" fmla="*/ 5033606 w 6945982"/>
              <a:gd name="connsiteY130" fmla="*/ 1707018 h 5556146"/>
              <a:gd name="connsiteX131" fmla="*/ 5225089 w 6945982"/>
              <a:gd name="connsiteY131" fmla="*/ 1644256 h 5556146"/>
              <a:gd name="connsiteX132" fmla="*/ 5242236 w 6945982"/>
              <a:gd name="connsiteY132" fmla="*/ 1692753 h 5556146"/>
              <a:gd name="connsiteX133" fmla="*/ 5119344 w 6945982"/>
              <a:gd name="connsiteY133" fmla="*/ 1906715 h 5556146"/>
              <a:gd name="connsiteX134" fmla="*/ 5125060 w 6945982"/>
              <a:gd name="connsiteY134" fmla="*/ 1975182 h 5556146"/>
              <a:gd name="connsiteX135" fmla="*/ 5276532 w 6945982"/>
              <a:gd name="connsiteY135" fmla="*/ 2029386 h 5556146"/>
              <a:gd name="connsiteX136" fmla="*/ 5379418 w 6945982"/>
              <a:gd name="connsiteY136" fmla="*/ 1995153 h 5556146"/>
              <a:gd name="connsiteX137" fmla="*/ 5428002 w 6945982"/>
              <a:gd name="connsiteY137" fmla="*/ 1989447 h 5556146"/>
              <a:gd name="connsiteX138" fmla="*/ 5528030 w 6945982"/>
              <a:gd name="connsiteY138" fmla="*/ 1972330 h 5556146"/>
              <a:gd name="connsiteX139" fmla="*/ 5659496 w 6945982"/>
              <a:gd name="connsiteY139" fmla="*/ 1932391 h 5556146"/>
              <a:gd name="connsiteX140" fmla="*/ 5605195 w 6945982"/>
              <a:gd name="connsiteY140" fmla="*/ 2003711 h 5556146"/>
              <a:gd name="connsiteX141" fmla="*/ 5319400 w 6945982"/>
              <a:gd name="connsiteY141" fmla="*/ 2100706 h 5556146"/>
              <a:gd name="connsiteX142" fmla="*/ 5296537 w 6945982"/>
              <a:gd name="connsiteY142" fmla="*/ 2114971 h 5556146"/>
              <a:gd name="connsiteX143" fmla="*/ 5127918 w 6945982"/>
              <a:gd name="connsiteY143" fmla="*/ 2254758 h 5556146"/>
              <a:gd name="connsiteX144" fmla="*/ 5116486 w 6945982"/>
              <a:gd name="connsiteY144" fmla="*/ 2451603 h 5556146"/>
              <a:gd name="connsiteX145" fmla="*/ 5293678 w 6945982"/>
              <a:gd name="connsiteY145" fmla="*/ 2605655 h 5556146"/>
              <a:gd name="connsiteX146" fmla="*/ 5336548 w 6945982"/>
              <a:gd name="connsiteY146" fmla="*/ 2625625 h 5556146"/>
              <a:gd name="connsiteX147" fmla="*/ 5382276 w 6945982"/>
              <a:gd name="connsiteY147" fmla="*/ 2773971 h 5556146"/>
              <a:gd name="connsiteX148" fmla="*/ 5376560 w 6945982"/>
              <a:gd name="connsiteY148" fmla="*/ 2959404 h 5556146"/>
              <a:gd name="connsiteX149" fmla="*/ 5482304 w 6945982"/>
              <a:gd name="connsiteY149" fmla="*/ 3025019 h 5556146"/>
              <a:gd name="connsiteX150" fmla="*/ 5582332 w 6945982"/>
              <a:gd name="connsiteY150" fmla="*/ 3073517 h 5556146"/>
              <a:gd name="connsiteX151" fmla="*/ 5468014 w 6945982"/>
              <a:gd name="connsiteY151" fmla="*/ 3067811 h 5556146"/>
              <a:gd name="connsiteX152" fmla="*/ 5385134 w 6945982"/>
              <a:gd name="connsiteY152" fmla="*/ 3093486 h 5556146"/>
              <a:gd name="connsiteX153" fmla="*/ 5419430 w 6945982"/>
              <a:gd name="connsiteY153" fmla="*/ 3201893 h 5556146"/>
              <a:gd name="connsiteX154" fmla="*/ 5576616 w 6945982"/>
              <a:gd name="connsiteY154" fmla="*/ 3267508 h 5556146"/>
              <a:gd name="connsiteX155" fmla="*/ 5628060 w 6945982"/>
              <a:gd name="connsiteY155" fmla="*/ 3313153 h 5556146"/>
              <a:gd name="connsiteX156" fmla="*/ 5493736 w 6945982"/>
              <a:gd name="connsiteY156" fmla="*/ 3264656 h 5556146"/>
              <a:gd name="connsiteX157" fmla="*/ 5413713 w 6945982"/>
              <a:gd name="connsiteY157" fmla="*/ 3236128 h 5556146"/>
              <a:gd name="connsiteX158" fmla="*/ 5402282 w 6945982"/>
              <a:gd name="connsiteY158" fmla="*/ 3313153 h 5556146"/>
              <a:gd name="connsiteX159" fmla="*/ 5442293 w 6945982"/>
              <a:gd name="connsiteY159" fmla="*/ 3421560 h 5556146"/>
              <a:gd name="connsiteX160" fmla="*/ 5302254 w 6945982"/>
              <a:gd name="connsiteY160" fmla="*/ 3310301 h 5556146"/>
              <a:gd name="connsiteX161" fmla="*/ 5225089 w 6945982"/>
              <a:gd name="connsiteY161" fmla="*/ 3298890 h 5556146"/>
              <a:gd name="connsiteX162" fmla="*/ 5236520 w 6945982"/>
              <a:gd name="connsiteY162" fmla="*/ 3378768 h 5556146"/>
              <a:gd name="connsiteX163" fmla="*/ 5419430 w 6945982"/>
              <a:gd name="connsiteY163" fmla="*/ 3501439 h 5556146"/>
              <a:gd name="connsiteX164" fmla="*/ 5433719 w 6945982"/>
              <a:gd name="connsiteY164" fmla="*/ 3509998 h 5556146"/>
              <a:gd name="connsiteX165" fmla="*/ 5456583 w 6945982"/>
              <a:gd name="connsiteY165" fmla="*/ 3524261 h 5556146"/>
              <a:gd name="connsiteX166" fmla="*/ 5439435 w 6945982"/>
              <a:gd name="connsiteY166" fmla="*/ 3652639 h 5556146"/>
              <a:gd name="connsiteX167" fmla="*/ 5419430 w 6945982"/>
              <a:gd name="connsiteY167" fmla="*/ 3803838 h 5556146"/>
              <a:gd name="connsiteX168" fmla="*/ 5482304 w 6945982"/>
              <a:gd name="connsiteY168" fmla="*/ 3912245 h 5556146"/>
              <a:gd name="connsiteX169" fmla="*/ 5542321 w 6945982"/>
              <a:gd name="connsiteY169" fmla="*/ 3966448 h 5556146"/>
              <a:gd name="connsiteX170" fmla="*/ 5539463 w 6945982"/>
              <a:gd name="connsiteY170" fmla="*/ 4017799 h 5556146"/>
              <a:gd name="connsiteX171" fmla="*/ 5488019 w 6945982"/>
              <a:gd name="connsiteY171" fmla="*/ 3997829 h 5556146"/>
              <a:gd name="connsiteX172" fmla="*/ 5376560 w 6945982"/>
              <a:gd name="connsiteY172" fmla="*/ 3878011 h 5556146"/>
              <a:gd name="connsiteX173" fmla="*/ 5247952 w 6945982"/>
              <a:gd name="connsiteY173" fmla="*/ 3781016 h 5556146"/>
              <a:gd name="connsiteX174" fmla="*/ 5042180 w 6945982"/>
              <a:gd name="connsiteY174" fmla="*/ 3732517 h 5556146"/>
              <a:gd name="connsiteX175" fmla="*/ 4830691 w 6945982"/>
              <a:gd name="connsiteY175" fmla="*/ 3818102 h 5556146"/>
              <a:gd name="connsiteX176" fmla="*/ 4807828 w 6945982"/>
              <a:gd name="connsiteY176" fmla="*/ 3852335 h 5556146"/>
              <a:gd name="connsiteX177" fmla="*/ 4736378 w 6945982"/>
              <a:gd name="connsiteY177" fmla="*/ 4094825 h 5556146"/>
              <a:gd name="connsiteX178" fmla="*/ 4764958 w 6945982"/>
              <a:gd name="connsiteY178" fmla="*/ 4203232 h 5556146"/>
              <a:gd name="connsiteX179" fmla="*/ 4793538 w 6945982"/>
              <a:gd name="connsiteY179" fmla="*/ 4294522 h 5556146"/>
              <a:gd name="connsiteX180" fmla="*/ 4736378 w 6945982"/>
              <a:gd name="connsiteY180" fmla="*/ 4320198 h 5556146"/>
              <a:gd name="connsiteX181" fmla="*/ 4667788 w 6945982"/>
              <a:gd name="connsiteY181" fmla="*/ 4246025 h 5556146"/>
              <a:gd name="connsiteX182" fmla="*/ 4556328 w 6945982"/>
              <a:gd name="connsiteY182" fmla="*/ 4120501 h 5556146"/>
              <a:gd name="connsiteX183" fmla="*/ 4476304 w 6945982"/>
              <a:gd name="connsiteY183" fmla="*/ 4186115 h 5556146"/>
              <a:gd name="connsiteX184" fmla="*/ 4516316 w 6945982"/>
              <a:gd name="connsiteY184" fmla="*/ 4317345 h 5556146"/>
              <a:gd name="connsiteX185" fmla="*/ 4550612 w 6945982"/>
              <a:gd name="connsiteY185" fmla="*/ 4459985 h 5556146"/>
              <a:gd name="connsiteX186" fmla="*/ 4393424 w 6945982"/>
              <a:gd name="connsiteY186" fmla="*/ 4385812 h 5556146"/>
              <a:gd name="connsiteX187" fmla="*/ 4181936 w 6945982"/>
              <a:gd name="connsiteY187" fmla="*/ 4402929 h 5556146"/>
              <a:gd name="connsiteX188" fmla="*/ 4156215 w 6945982"/>
              <a:gd name="connsiteY188" fmla="*/ 4562688 h 5556146"/>
              <a:gd name="connsiteX189" fmla="*/ 4144782 w 6945982"/>
              <a:gd name="connsiteY189" fmla="*/ 4616891 h 5556146"/>
              <a:gd name="connsiteX190" fmla="*/ 4116204 w 6945982"/>
              <a:gd name="connsiteY190" fmla="*/ 4562688 h 5556146"/>
              <a:gd name="connsiteX191" fmla="*/ 4013317 w 6945982"/>
              <a:gd name="connsiteY191" fmla="*/ 4394371 h 5556146"/>
              <a:gd name="connsiteX192" fmla="*/ 3736095 w 6945982"/>
              <a:gd name="connsiteY192" fmla="*/ 4323050 h 5556146"/>
              <a:gd name="connsiteX193" fmla="*/ 3696084 w 6945982"/>
              <a:gd name="connsiteY193" fmla="*/ 4308787 h 5556146"/>
              <a:gd name="connsiteX194" fmla="*/ 3521749 w 6945982"/>
              <a:gd name="connsiteY194" fmla="*/ 4257436 h 5556146"/>
              <a:gd name="connsiteX195" fmla="*/ 3373136 w 6945982"/>
              <a:gd name="connsiteY195" fmla="*/ 4237466 h 5556146"/>
              <a:gd name="connsiteX196" fmla="*/ 3290256 w 6945982"/>
              <a:gd name="connsiteY196" fmla="*/ 4257436 h 5556146"/>
              <a:gd name="connsiteX197" fmla="*/ 3084483 w 6945982"/>
              <a:gd name="connsiteY197" fmla="*/ 4531306 h 5556146"/>
              <a:gd name="connsiteX198" fmla="*/ 2958733 w 6945982"/>
              <a:gd name="connsiteY198" fmla="*/ 4731003 h 5556146"/>
              <a:gd name="connsiteX199" fmla="*/ 2850130 w 6945982"/>
              <a:gd name="connsiteY199" fmla="*/ 4725298 h 5556146"/>
              <a:gd name="connsiteX200" fmla="*/ 2861563 w 6945982"/>
              <a:gd name="connsiteY200" fmla="*/ 4642566 h 5556146"/>
              <a:gd name="connsiteX201" fmla="*/ 2944443 w 6945982"/>
              <a:gd name="connsiteY201" fmla="*/ 4385812 h 5556146"/>
              <a:gd name="connsiteX202" fmla="*/ 2870136 w 6945982"/>
              <a:gd name="connsiteY202" fmla="*/ 4234614 h 5556146"/>
              <a:gd name="connsiteX203" fmla="*/ 2747245 w 6945982"/>
              <a:gd name="connsiteY203" fmla="*/ 4217497 h 5556146"/>
              <a:gd name="connsiteX204" fmla="*/ 2544330 w 6945982"/>
              <a:gd name="connsiteY204" fmla="*/ 4328756 h 5556146"/>
              <a:gd name="connsiteX205" fmla="*/ 2501462 w 6945982"/>
              <a:gd name="connsiteY205" fmla="*/ 4448574 h 5556146"/>
              <a:gd name="connsiteX206" fmla="*/ 2410006 w 6945982"/>
              <a:gd name="connsiteY206" fmla="*/ 4659683 h 5556146"/>
              <a:gd name="connsiteX207" fmla="*/ 2321410 w 6945982"/>
              <a:gd name="connsiteY207" fmla="*/ 4748120 h 5556146"/>
              <a:gd name="connsiteX208" fmla="*/ 2204234 w 6945982"/>
              <a:gd name="connsiteY208" fmla="*/ 4967787 h 5556146"/>
              <a:gd name="connsiteX209" fmla="*/ 2158506 w 6945982"/>
              <a:gd name="connsiteY209" fmla="*/ 4990610 h 5556146"/>
              <a:gd name="connsiteX210" fmla="*/ 2207091 w 6945982"/>
              <a:gd name="connsiteY210" fmla="*/ 4890762 h 5556146"/>
              <a:gd name="connsiteX211" fmla="*/ 2295688 w 6945982"/>
              <a:gd name="connsiteY211" fmla="*/ 4631155 h 5556146"/>
              <a:gd name="connsiteX212" fmla="*/ 2344273 w 6945982"/>
              <a:gd name="connsiteY212" fmla="*/ 4485661 h 5556146"/>
              <a:gd name="connsiteX213" fmla="*/ 2410006 w 6945982"/>
              <a:gd name="connsiteY213" fmla="*/ 4374401 h 5556146"/>
              <a:gd name="connsiteX214" fmla="*/ 2418580 w 6945982"/>
              <a:gd name="connsiteY214" fmla="*/ 4343021 h 5556146"/>
              <a:gd name="connsiteX215" fmla="*/ 2435728 w 6945982"/>
              <a:gd name="connsiteY215" fmla="*/ 4183263 h 5556146"/>
              <a:gd name="connsiteX216" fmla="*/ 2395717 w 6945982"/>
              <a:gd name="connsiteY216" fmla="*/ 4086267 h 5556146"/>
              <a:gd name="connsiteX217" fmla="*/ 2338558 w 6945982"/>
              <a:gd name="connsiteY217" fmla="*/ 3986418 h 5556146"/>
              <a:gd name="connsiteX218" fmla="*/ 2235671 w 6945982"/>
              <a:gd name="connsiteY218" fmla="*/ 3809544 h 5556146"/>
              <a:gd name="connsiteX219" fmla="*/ 2198518 w 6945982"/>
              <a:gd name="connsiteY219" fmla="*/ 3772457 h 5556146"/>
              <a:gd name="connsiteX220" fmla="*/ 2107063 w 6945982"/>
              <a:gd name="connsiteY220" fmla="*/ 3738223 h 5556146"/>
              <a:gd name="connsiteX221" fmla="*/ 1806978 w 6945982"/>
              <a:gd name="connsiteY221" fmla="*/ 3686872 h 5556146"/>
              <a:gd name="connsiteX222" fmla="*/ 1792689 w 6945982"/>
              <a:gd name="connsiteY222" fmla="*/ 3595582 h 5556146"/>
              <a:gd name="connsiteX223" fmla="*/ 1895575 w 6945982"/>
              <a:gd name="connsiteY223" fmla="*/ 3472911 h 5556146"/>
              <a:gd name="connsiteX224" fmla="*/ 1998461 w 6945982"/>
              <a:gd name="connsiteY224" fmla="*/ 3490028 h 5556146"/>
              <a:gd name="connsiteX225" fmla="*/ 2018467 w 6945982"/>
              <a:gd name="connsiteY225" fmla="*/ 3555643 h 5556146"/>
              <a:gd name="connsiteX226" fmla="*/ 2095632 w 6945982"/>
              <a:gd name="connsiteY226" fmla="*/ 3595582 h 5556146"/>
              <a:gd name="connsiteX227" fmla="*/ 2107063 w 6945982"/>
              <a:gd name="connsiteY227" fmla="*/ 3521409 h 5556146"/>
              <a:gd name="connsiteX228" fmla="*/ 2009893 w 6945982"/>
              <a:gd name="connsiteY228" fmla="*/ 3430119 h 5556146"/>
              <a:gd name="connsiteX229" fmla="*/ 1846990 w 6945982"/>
              <a:gd name="connsiteY229" fmla="*/ 3287478 h 5556146"/>
              <a:gd name="connsiteX230" fmla="*/ 1861281 w 6945982"/>
              <a:gd name="connsiteY230" fmla="*/ 3173365 h 5556146"/>
              <a:gd name="connsiteX231" fmla="*/ 1892717 w 6945982"/>
              <a:gd name="connsiteY231" fmla="*/ 2999344 h 5556146"/>
              <a:gd name="connsiteX232" fmla="*/ 1772683 w 6945982"/>
              <a:gd name="connsiteY232" fmla="*/ 2902348 h 5556146"/>
              <a:gd name="connsiteX233" fmla="*/ 1609780 w 6945982"/>
              <a:gd name="connsiteY233" fmla="*/ 2885231 h 5556146"/>
              <a:gd name="connsiteX234" fmla="*/ 1484030 w 6945982"/>
              <a:gd name="connsiteY234" fmla="*/ 2916612 h 5556146"/>
              <a:gd name="connsiteX235" fmla="*/ 1323986 w 6945982"/>
              <a:gd name="connsiteY235" fmla="*/ 2945140 h 5556146"/>
              <a:gd name="connsiteX236" fmla="*/ 1232530 w 6945982"/>
              <a:gd name="connsiteY236" fmla="*/ 2959404 h 5556146"/>
              <a:gd name="connsiteX237" fmla="*/ 1092491 w 6945982"/>
              <a:gd name="connsiteY237" fmla="*/ 2967962 h 5556146"/>
              <a:gd name="connsiteX238" fmla="*/ 1021043 w 6945982"/>
              <a:gd name="connsiteY238" fmla="*/ 2908054 h 5556146"/>
              <a:gd name="connsiteX239" fmla="*/ 1055337 w 6945982"/>
              <a:gd name="connsiteY239" fmla="*/ 2850998 h 5556146"/>
              <a:gd name="connsiteX240" fmla="*/ 1455450 w 6945982"/>
              <a:gd name="connsiteY240" fmla="*/ 2668416 h 5556146"/>
              <a:gd name="connsiteX241" fmla="*/ 1526900 w 6945982"/>
              <a:gd name="connsiteY241" fmla="*/ 2619919 h 5556146"/>
              <a:gd name="connsiteX242" fmla="*/ 1612638 w 6945982"/>
              <a:gd name="connsiteY242" fmla="*/ 2474425 h 5556146"/>
              <a:gd name="connsiteX243" fmla="*/ 1609780 w 6945982"/>
              <a:gd name="connsiteY243" fmla="*/ 2434486 h 5556146"/>
              <a:gd name="connsiteX244" fmla="*/ 1598348 w 6945982"/>
              <a:gd name="connsiteY244" fmla="*/ 2160616 h 5556146"/>
              <a:gd name="connsiteX245" fmla="*/ 1555478 w 6945982"/>
              <a:gd name="connsiteY245" fmla="*/ 2089295 h 5556146"/>
              <a:gd name="connsiteX246" fmla="*/ 1504036 w 6945982"/>
              <a:gd name="connsiteY246" fmla="*/ 2037944 h 5556146"/>
              <a:gd name="connsiteX247" fmla="*/ 1464024 w 6945982"/>
              <a:gd name="connsiteY247" fmla="*/ 2026533 h 5556146"/>
              <a:gd name="connsiteX248" fmla="*/ 1206809 w 6945982"/>
              <a:gd name="connsiteY248" fmla="*/ 2029386 h 5556146"/>
              <a:gd name="connsiteX249" fmla="*/ 1166798 w 6945982"/>
              <a:gd name="connsiteY249" fmla="*/ 2017975 h 5556146"/>
              <a:gd name="connsiteX250" fmla="*/ 1118213 w 6945982"/>
              <a:gd name="connsiteY250" fmla="*/ 1972330 h 5556146"/>
              <a:gd name="connsiteX251" fmla="*/ 1175372 w 6945982"/>
              <a:gd name="connsiteY251" fmla="*/ 1923832 h 5556146"/>
              <a:gd name="connsiteX252" fmla="*/ 1361138 w 6945982"/>
              <a:gd name="connsiteY252" fmla="*/ 1878187 h 5556146"/>
              <a:gd name="connsiteX253" fmla="*/ 1518326 w 6945982"/>
              <a:gd name="connsiteY253" fmla="*/ 1735546 h 5556146"/>
              <a:gd name="connsiteX254" fmla="*/ 1478315 w 6945982"/>
              <a:gd name="connsiteY254" fmla="*/ 1675636 h 5556146"/>
              <a:gd name="connsiteX255" fmla="*/ 1283974 w 6945982"/>
              <a:gd name="connsiteY255" fmla="*/ 1624286 h 5556146"/>
              <a:gd name="connsiteX256" fmla="*/ 1075343 w 6945982"/>
              <a:gd name="connsiteY256" fmla="*/ 1564377 h 5556146"/>
              <a:gd name="connsiteX257" fmla="*/ 901008 w 6945982"/>
              <a:gd name="connsiteY257" fmla="*/ 1541555 h 5556146"/>
              <a:gd name="connsiteX258" fmla="*/ 798122 w 6945982"/>
              <a:gd name="connsiteY258" fmla="*/ 1501615 h 5556146"/>
              <a:gd name="connsiteX259" fmla="*/ 803838 w 6945982"/>
              <a:gd name="connsiteY259" fmla="*/ 1458823 h 5556146"/>
              <a:gd name="connsiteX260" fmla="*/ 912441 w 6945982"/>
              <a:gd name="connsiteY260" fmla="*/ 1441706 h 5556146"/>
              <a:gd name="connsiteX261" fmla="*/ 1141076 w 6945982"/>
              <a:gd name="connsiteY261" fmla="*/ 1453117 h 5556146"/>
              <a:gd name="connsiteX262" fmla="*/ 1243962 w 6945982"/>
              <a:gd name="connsiteY262" fmla="*/ 1478792 h 5556146"/>
              <a:gd name="connsiteX263" fmla="*/ 1266826 w 6945982"/>
              <a:gd name="connsiteY263" fmla="*/ 1493057 h 5556146"/>
              <a:gd name="connsiteX264" fmla="*/ 1355422 w 6945982"/>
              <a:gd name="connsiteY264" fmla="*/ 1490203 h 5556146"/>
              <a:gd name="connsiteX265" fmla="*/ 1341132 w 6945982"/>
              <a:gd name="connsiteY265" fmla="*/ 1393207 h 5556146"/>
              <a:gd name="connsiteX266" fmla="*/ 1283974 w 6945982"/>
              <a:gd name="connsiteY266" fmla="*/ 1310478 h 5556146"/>
              <a:gd name="connsiteX267" fmla="*/ 1192519 w 6945982"/>
              <a:gd name="connsiteY267" fmla="*/ 1281949 h 5556146"/>
              <a:gd name="connsiteX268" fmla="*/ 1223957 w 6945982"/>
              <a:gd name="connsiteY268" fmla="*/ 1244863 h 5556146"/>
              <a:gd name="connsiteX269" fmla="*/ 1441161 w 6945982"/>
              <a:gd name="connsiteY269" fmla="*/ 1244863 h 5556146"/>
              <a:gd name="connsiteX270" fmla="*/ 1452593 w 6945982"/>
              <a:gd name="connsiteY270" fmla="*/ 1244863 h 5556146"/>
              <a:gd name="connsiteX271" fmla="*/ 1669797 w 6945982"/>
              <a:gd name="connsiteY271" fmla="*/ 1384649 h 5556146"/>
              <a:gd name="connsiteX272" fmla="*/ 1655508 w 6945982"/>
              <a:gd name="connsiteY272" fmla="*/ 1498762 h 5556146"/>
              <a:gd name="connsiteX273" fmla="*/ 1595491 w 6945982"/>
              <a:gd name="connsiteY273" fmla="*/ 1532996 h 5556146"/>
              <a:gd name="connsiteX274" fmla="*/ 1558337 w 6945982"/>
              <a:gd name="connsiteY274" fmla="*/ 1610022 h 5556146"/>
              <a:gd name="connsiteX275" fmla="*/ 1575484 w 6945982"/>
              <a:gd name="connsiteY275" fmla="*/ 1755515 h 5556146"/>
              <a:gd name="connsiteX276" fmla="*/ 1684087 w 6945982"/>
              <a:gd name="connsiteY276" fmla="*/ 1812572 h 5556146"/>
              <a:gd name="connsiteX277" fmla="*/ 1795547 w 6945982"/>
              <a:gd name="connsiteY277" fmla="*/ 1627139 h 5556146"/>
              <a:gd name="connsiteX278" fmla="*/ 1798404 w 6945982"/>
              <a:gd name="connsiteY278" fmla="*/ 1518732 h 5556146"/>
              <a:gd name="connsiteX279" fmla="*/ 1835558 w 6945982"/>
              <a:gd name="connsiteY279" fmla="*/ 1461675 h 5556146"/>
              <a:gd name="connsiteX280" fmla="*/ 2084200 w 6945982"/>
              <a:gd name="connsiteY280" fmla="*/ 1390355 h 5556146"/>
              <a:gd name="connsiteX281" fmla="*/ 2241387 w 6945982"/>
              <a:gd name="connsiteY281" fmla="*/ 1370385 h 5556146"/>
              <a:gd name="connsiteX282" fmla="*/ 2455734 w 6945982"/>
              <a:gd name="connsiteY282" fmla="*/ 1333300 h 5556146"/>
              <a:gd name="connsiteX283" fmla="*/ 2681512 w 6945982"/>
              <a:gd name="connsiteY283" fmla="*/ 1290508 h 5556146"/>
              <a:gd name="connsiteX284" fmla="*/ 2750102 w 6945982"/>
              <a:gd name="connsiteY284" fmla="*/ 1250569 h 5556146"/>
              <a:gd name="connsiteX285" fmla="*/ 2904432 w 6945982"/>
              <a:gd name="connsiteY285" fmla="*/ 1050871 h 5556146"/>
              <a:gd name="connsiteX286" fmla="*/ 3061619 w 6945982"/>
              <a:gd name="connsiteY286" fmla="*/ 939612 h 5556146"/>
              <a:gd name="connsiteX287" fmla="*/ 3458874 w 6945982"/>
              <a:gd name="connsiteY287" fmla="*/ 794118 h 5556146"/>
              <a:gd name="connsiteX288" fmla="*/ 3527465 w 6945982"/>
              <a:gd name="connsiteY288" fmla="*/ 671446 h 5556146"/>
              <a:gd name="connsiteX289" fmla="*/ 3544613 w 6945982"/>
              <a:gd name="connsiteY289" fmla="*/ 554480 h 5556146"/>
              <a:gd name="connsiteX290" fmla="*/ 3553187 w 6945982"/>
              <a:gd name="connsiteY290" fmla="*/ 468896 h 5556146"/>
              <a:gd name="connsiteX291" fmla="*/ 3578908 w 6945982"/>
              <a:gd name="connsiteY291" fmla="*/ 186467 h 5556146"/>
              <a:gd name="connsiteX292" fmla="*/ 3636067 w 6945982"/>
              <a:gd name="connsiteY292" fmla="*/ 38121 h 5556146"/>
              <a:gd name="connsiteX293" fmla="*/ 3698228 w 6945982"/>
              <a:gd name="connsiteY293" fmla="*/ 321 h 555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6945982" h="5556146">
                <a:moveTo>
                  <a:pt x="39280" y="5486569"/>
                </a:moveTo>
                <a:cubicBezTo>
                  <a:pt x="43914" y="5485988"/>
                  <a:pt x="48954" y="5486881"/>
                  <a:pt x="54713" y="5490452"/>
                </a:cubicBezTo>
                <a:cubicBezTo>
                  <a:pt x="74871" y="5541864"/>
                  <a:pt x="14398" y="5530439"/>
                  <a:pt x="0" y="5556146"/>
                </a:cubicBezTo>
                <a:cubicBezTo>
                  <a:pt x="0" y="5536152"/>
                  <a:pt x="0" y="5516159"/>
                  <a:pt x="0" y="5499020"/>
                </a:cubicBezTo>
                <a:cubicBezTo>
                  <a:pt x="15119" y="5503305"/>
                  <a:pt x="25377" y="5488309"/>
                  <a:pt x="39280" y="5486569"/>
                </a:cubicBezTo>
                <a:close/>
                <a:moveTo>
                  <a:pt x="168460" y="5396194"/>
                </a:moveTo>
                <a:cubicBezTo>
                  <a:pt x="154447" y="5404702"/>
                  <a:pt x="148842" y="5430227"/>
                  <a:pt x="120815" y="5438734"/>
                </a:cubicBezTo>
                <a:cubicBezTo>
                  <a:pt x="129223" y="5410375"/>
                  <a:pt x="157250" y="5407538"/>
                  <a:pt x="168460" y="5396194"/>
                </a:cubicBezTo>
                <a:close/>
                <a:moveTo>
                  <a:pt x="0" y="5161371"/>
                </a:moveTo>
                <a:cubicBezTo>
                  <a:pt x="8510" y="5170305"/>
                  <a:pt x="5673" y="5179238"/>
                  <a:pt x="0" y="5185194"/>
                </a:cubicBezTo>
                <a:cubicBezTo>
                  <a:pt x="0" y="5179238"/>
                  <a:pt x="0" y="5170305"/>
                  <a:pt x="0" y="5161371"/>
                </a:cubicBezTo>
                <a:close/>
                <a:moveTo>
                  <a:pt x="1209847" y="4497742"/>
                </a:moveTo>
                <a:cubicBezTo>
                  <a:pt x="1201258" y="4574780"/>
                  <a:pt x="957900" y="4765944"/>
                  <a:pt x="849105" y="4780210"/>
                </a:cubicBezTo>
                <a:cubicBezTo>
                  <a:pt x="940722" y="4640403"/>
                  <a:pt x="1046654" y="4531981"/>
                  <a:pt x="1209847" y="4497742"/>
                </a:cubicBezTo>
                <a:close/>
                <a:moveTo>
                  <a:pt x="6934132" y="4139988"/>
                </a:moveTo>
                <a:lnTo>
                  <a:pt x="6934732" y="4140504"/>
                </a:lnTo>
                <a:lnTo>
                  <a:pt x="6934534" y="4140785"/>
                </a:lnTo>
                <a:lnTo>
                  <a:pt x="6929656" y="4140507"/>
                </a:lnTo>
                <a:close/>
                <a:moveTo>
                  <a:pt x="6897688" y="4136087"/>
                </a:moveTo>
                <a:cubicBezTo>
                  <a:pt x="6903591" y="4136132"/>
                  <a:pt x="6910209" y="4138171"/>
                  <a:pt x="6916649" y="4139766"/>
                </a:cubicBezTo>
                <a:lnTo>
                  <a:pt x="6929656" y="4140507"/>
                </a:lnTo>
                <a:lnTo>
                  <a:pt x="6917721" y="4141893"/>
                </a:lnTo>
                <a:cubicBezTo>
                  <a:pt x="6905916" y="4146502"/>
                  <a:pt x="6893038" y="4154301"/>
                  <a:pt x="6883022" y="4144374"/>
                </a:cubicBezTo>
                <a:cubicBezTo>
                  <a:pt x="6886600" y="4137993"/>
                  <a:pt x="6891786" y="4136043"/>
                  <a:pt x="6897688" y="4136087"/>
                </a:cubicBezTo>
                <a:close/>
                <a:moveTo>
                  <a:pt x="6945982" y="4124523"/>
                </a:moveTo>
                <a:cubicBezTo>
                  <a:pt x="6945982" y="4135866"/>
                  <a:pt x="6945982" y="4147210"/>
                  <a:pt x="6945982" y="4158555"/>
                </a:cubicBezTo>
                <a:cubicBezTo>
                  <a:pt x="6944551" y="4152883"/>
                  <a:pt x="6942807" y="4148717"/>
                  <a:pt x="6940811" y="4145732"/>
                </a:cubicBezTo>
                <a:lnTo>
                  <a:pt x="6934732" y="4140504"/>
                </a:lnTo>
                <a:close/>
                <a:moveTo>
                  <a:pt x="1395780" y="4044083"/>
                </a:moveTo>
                <a:cubicBezTo>
                  <a:pt x="1413058" y="4045887"/>
                  <a:pt x="1431055" y="4055272"/>
                  <a:pt x="1449774" y="4063935"/>
                </a:cubicBezTo>
                <a:cubicBezTo>
                  <a:pt x="1429617" y="4110136"/>
                  <a:pt x="1397940" y="4121686"/>
                  <a:pt x="1357625" y="4107249"/>
                </a:cubicBezTo>
                <a:cubicBezTo>
                  <a:pt x="1340347" y="4101474"/>
                  <a:pt x="1337467" y="4084148"/>
                  <a:pt x="1346106" y="4069710"/>
                </a:cubicBezTo>
                <a:cubicBezTo>
                  <a:pt x="1361944" y="4048054"/>
                  <a:pt x="1378502" y="4042278"/>
                  <a:pt x="1395780" y="4044083"/>
                </a:cubicBezTo>
                <a:close/>
                <a:moveTo>
                  <a:pt x="1572447" y="3801783"/>
                </a:moveTo>
                <a:cubicBezTo>
                  <a:pt x="1580997" y="3847427"/>
                  <a:pt x="1586697" y="3881660"/>
                  <a:pt x="1655096" y="3864543"/>
                </a:cubicBezTo>
                <a:cubicBezTo>
                  <a:pt x="1686444" y="3855985"/>
                  <a:pt x="1757693" y="3841722"/>
                  <a:pt x="1777643" y="3913039"/>
                </a:cubicBezTo>
                <a:cubicBezTo>
                  <a:pt x="1817542" y="3895924"/>
                  <a:pt x="1840343" y="3855985"/>
                  <a:pt x="1888791" y="3861691"/>
                </a:cubicBezTo>
                <a:cubicBezTo>
                  <a:pt x="1888791" y="3873101"/>
                  <a:pt x="1888791" y="3875954"/>
                  <a:pt x="1888791" y="3875954"/>
                </a:cubicBezTo>
                <a:cubicBezTo>
                  <a:pt x="1817542" y="3918745"/>
                  <a:pt x="1760543" y="3975799"/>
                  <a:pt x="1706395" y="4035706"/>
                </a:cubicBezTo>
                <a:cubicBezTo>
                  <a:pt x="1655096" y="4092760"/>
                  <a:pt x="1589546" y="4047117"/>
                  <a:pt x="1532548" y="4049969"/>
                </a:cubicBezTo>
                <a:cubicBezTo>
                  <a:pt x="1523999" y="4049969"/>
                  <a:pt x="1509748" y="4035706"/>
                  <a:pt x="1515448" y="4024295"/>
                </a:cubicBezTo>
                <a:cubicBezTo>
                  <a:pt x="1549647" y="3950124"/>
                  <a:pt x="1492648" y="3924451"/>
                  <a:pt x="1449899" y="3893070"/>
                </a:cubicBezTo>
                <a:cubicBezTo>
                  <a:pt x="1441350" y="3887365"/>
                  <a:pt x="1427101" y="3884512"/>
                  <a:pt x="1424250" y="3870249"/>
                </a:cubicBezTo>
                <a:cubicBezTo>
                  <a:pt x="1455599" y="3830310"/>
                  <a:pt x="1484099" y="3816047"/>
                  <a:pt x="1572447" y="3801783"/>
                </a:cubicBezTo>
                <a:close/>
                <a:moveTo>
                  <a:pt x="5919342" y="3662251"/>
                </a:moveTo>
                <a:cubicBezTo>
                  <a:pt x="5944866" y="3662251"/>
                  <a:pt x="5950538" y="3682220"/>
                  <a:pt x="5950538" y="3699337"/>
                </a:cubicBezTo>
                <a:cubicBezTo>
                  <a:pt x="5944866" y="3727864"/>
                  <a:pt x="5939194" y="3759244"/>
                  <a:pt x="5907998" y="3759244"/>
                </a:cubicBezTo>
                <a:cubicBezTo>
                  <a:pt x="5879638" y="3759244"/>
                  <a:pt x="5856949" y="3742128"/>
                  <a:pt x="5859786" y="3713601"/>
                </a:cubicBezTo>
                <a:cubicBezTo>
                  <a:pt x="5865458" y="3679368"/>
                  <a:pt x="5890982" y="3665105"/>
                  <a:pt x="5919342" y="3662251"/>
                </a:cubicBezTo>
                <a:close/>
                <a:moveTo>
                  <a:pt x="5628933" y="3655445"/>
                </a:moveTo>
                <a:cubicBezTo>
                  <a:pt x="5677406" y="3661188"/>
                  <a:pt x="5708771" y="3689903"/>
                  <a:pt x="5734433" y="3735847"/>
                </a:cubicBezTo>
                <a:cubicBezTo>
                  <a:pt x="5685960" y="3747332"/>
                  <a:pt x="5646042" y="3715746"/>
                  <a:pt x="5628933" y="3655445"/>
                </a:cubicBezTo>
                <a:close/>
                <a:moveTo>
                  <a:pt x="5764534" y="3372977"/>
                </a:moveTo>
                <a:cubicBezTo>
                  <a:pt x="5865135" y="3398806"/>
                  <a:pt x="5919748" y="3467683"/>
                  <a:pt x="5974361" y="3548041"/>
                </a:cubicBezTo>
                <a:cubicBezTo>
                  <a:pt x="5911125" y="3565260"/>
                  <a:pt x="5868010" y="3525081"/>
                  <a:pt x="5822020" y="3507862"/>
                </a:cubicBezTo>
                <a:cubicBezTo>
                  <a:pt x="5761659" y="3484903"/>
                  <a:pt x="5761659" y="3430375"/>
                  <a:pt x="5764534" y="3372977"/>
                </a:cubicBezTo>
                <a:close/>
                <a:moveTo>
                  <a:pt x="566868" y="2834842"/>
                </a:moveTo>
                <a:cubicBezTo>
                  <a:pt x="579204" y="2835552"/>
                  <a:pt x="592599" y="2842641"/>
                  <a:pt x="619388" y="2856822"/>
                </a:cubicBezTo>
                <a:cubicBezTo>
                  <a:pt x="582729" y="2865330"/>
                  <a:pt x="551712" y="2871002"/>
                  <a:pt x="520694" y="2851150"/>
                </a:cubicBezTo>
                <a:cubicBezTo>
                  <a:pt x="543252" y="2839806"/>
                  <a:pt x="554531" y="2834134"/>
                  <a:pt x="566868" y="2834842"/>
                </a:cubicBezTo>
                <a:close/>
                <a:moveTo>
                  <a:pt x="368723" y="2818748"/>
                </a:moveTo>
                <a:cubicBezTo>
                  <a:pt x="392994" y="2816975"/>
                  <a:pt x="422259" y="2827610"/>
                  <a:pt x="467944" y="2848881"/>
                </a:cubicBezTo>
                <a:cubicBezTo>
                  <a:pt x="413695" y="2880077"/>
                  <a:pt x="359444" y="2908436"/>
                  <a:pt x="299484" y="2863060"/>
                </a:cubicBezTo>
                <a:cubicBezTo>
                  <a:pt x="325181" y="2834700"/>
                  <a:pt x="344454" y="2820520"/>
                  <a:pt x="368723" y="2818748"/>
                </a:cubicBezTo>
                <a:close/>
                <a:moveTo>
                  <a:pt x="5442562" y="2445598"/>
                </a:moveTo>
                <a:cubicBezTo>
                  <a:pt x="5456892" y="2445598"/>
                  <a:pt x="5465490" y="2457210"/>
                  <a:pt x="5474087" y="2468820"/>
                </a:cubicBezTo>
                <a:cubicBezTo>
                  <a:pt x="5471220" y="2483335"/>
                  <a:pt x="5462623" y="2489140"/>
                  <a:pt x="5454026" y="2492043"/>
                </a:cubicBezTo>
                <a:cubicBezTo>
                  <a:pt x="5436830" y="2494945"/>
                  <a:pt x="5425366" y="2489140"/>
                  <a:pt x="5422502" y="2471723"/>
                </a:cubicBezTo>
                <a:cubicBezTo>
                  <a:pt x="5419636" y="2457210"/>
                  <a:pt x="5428233" y="2445598"/>
                  <a:pt x="5442562" y="2445598"/>
                </a:cubicBezTo>
                <a:close/>
                <a:moveTo>
                  <a:pt x="866120" y="1904485"/>
                </a:moveTo>
                <a:cubicBezTo>
                  <a:pt x="879946" y="1904485"/>
                  <a:pt x="888242" y="1910229"/>
                  <a:pt x="888242" y="1924586"/>
                </a:cubicBezTo>
                <a:cubicBezTo>
                  <a:pt x="885476" y="1938943"/>
                  <a:pt x="879946" y="1950429"/>
                  <a:pt x="863356" y="1950429"/>
                </a:cubicBezTo>
                <a:cubicBezTo>
                  <a:pt x="849530" y="1947558"/>
                  <a:pt x="844000" y="1938943"/>
                  <a:pt x="844000" y="1924586"/>
                </a:cubicBezTo>
                <a:cubicBezTo>
                  <a:pt x="844000" y="1910229"/>
                  <a:pt x="855062" y="1904485"/>
                  <a:pt x="866120" y="1904485"/>
                </a:cubicBezTo>
                <a:close/>
                <a:moveTo>
                  <a:pt x="4810686" y="1082252"/>
                </a:moveTo>
                <a:cubicBezTo>
                  <a:pt x="4813543" y="1079399"/>
                  <a:pt x="4824974" y="1087958"/>
                  <a:pt x="4827834" y="1093664"/>
                </a:cubicBezTo>
                <a:cubicBezTo>
                  <a:pt x="4833548" y="1113634"/>
                  <a:pt x="4822117" y="1125044"/>
                  <a:pt x="4804969" y="1133603"/>
                </a:cubicBezTo>
                <a:lnTo>
                  <a:pt x="4777665" y="1152552"/>
                </a:lnTo>
                <a:lnTo>
                  <a:pt x="4782106" y="1119339"/>
                </a:lnTo>
                <a:cubicBezTo>
                  <a:pt x="4782106" y="1099369"/>
                  <a:pt x="4787821" y="1085105"/>
                  <a:pt x="4810686" y="1082252"/>
                </a:cubicBezTo>
                <a:close/>
                <a:moveTo>
                  <a:pt x="5411027" y="321986"/>
                </a:moveTo>
                <a:cubicBezTo>
                  <a:pt x="5440054" y="344674"/>
                  <a:pt x="5413930" y="350347"/>
                  <a:pt x="5405222" y="373034"/>
                </a:cubicBezTo>
                <a:cubicBezTo>
                  <a:pt x="5390708" y="344674"/>
                  <a:pt x="5399416" y="336166"/>
                  <a:pt x="5411027" y="321986"/>
                </a:cubicBezTo>
                <a:close/>
                <a:moveTo>
                  <a:pt x="4047544" y="187018"/>
                </a:moveTo>
                <a:cubicBezTo>
                  <a:pt x="4064856" y="184156"/>
                  <a:pt x="4079283" y="192742"/>
                  <a:pt x="4082168" y="212775"/>
                </a:cubicBezTo>
                <a:cubicBezTo>
                  <a:pt x="4082168" y="232808"/>
                  <a:pt x="4067742" y="244255"/>
                  <a:pt x="4050429" y="247116"/>
                </a:cubicBezTo>
                <a:cubicBezTo>
                  <a:pt x="4033117" y="247116"/>
                  <a:pt x="4021576" y="232808"/>
                  <a:pt x="4018690" y="215636"/>
                </a:cubicBezTo>
                <a:cubicBezTo>
                  <a:pt x="4015805" y="198465"/>
                  <a:pt x="4030231" y="187018"/>
                  <a:pt x="4047544" y="187018"/>
                </a:cubicBezTo>
                <a:close/>
                <a:moveTo>
                  <a:pt x="3466490" y="78868"/>
                </a:moveTo>
                <a:cubicBezTo>
                  <a:pt x="3474028" y="77805"/>
                  <a:pt x="3483360" y="80641"/>
                  <a:pt x="3493410" y="84895"/>
                </a:cubicBezTo>
                <a:cubicBezTo>
                  <a:pt x="3487667" y="107583"/>
                  <a:pt x="3484796" y="124599"/>
                  <a:pt x="3461823" y="118928"/>
                </a:cubicBezTo>
                <a:cubicBezTo>
                  <a:pt x="3450338" y="116091"/>
                  <a:pt x="3447466" y="104747"/>
                  <a:pt x="3450338" y="96239"/>
                </a:cubicBezTo>
                <a:cubicBezTo>
                  <a:pt x="3453210" y="84895"/>
                  <a:pt x="3458952" y="79932"/>
                  <a:pt x="3466490" y="78868"/>
                </a:cubicBezTo>
                <a:close/>
                <a:moveTo>
                  <a:pt x="3908452" y="69307"/>
                </a:moveTo>
                <a:cubicBezTo>
                  <a:pt x="3912554" y="70149"/>
                  <a:pt x="3917112" y="72276"/>
                  <a:pt x="3922216" y="75822"/>
                </a:cubicBezTo>
                <a:cubicBezTo>
                  <a:pt x="3919300" y="98510"/>
                  <a:pt x="3907632" y="104182"/>
                  <a:pt x="3881378" y="92838"/>
                </a:cubicBezTo>
                <a:cubicBezTo>
                  <a:pt x="3885753" y="81493"/>
                  <a:pt x="3890858" y="73694"/>
                  <a:pt x="3897422" y="70504"/>
                </a:cubicBezTo>
                <a:cubicBezTo>
                  <a:pt x="3900703" y="68908"/>
                  <a:pt x="3904350" y="68465"/>
                  <a:pt x="3908452" y="69307"/>
                </a:cubicBezTo>
                <a:close/>
                <a:moveTo>
                  <a:pt x="3698228" y="321"/>
                </a:moveTo>
                <a:cubicBezTo>
                  <a:pt x="3719662" y="-1819"/>
                  <a:pt x="3741812" y="6739"/>
                  <a:pt x="3764676" y="26709"/>
                </a:cubicBezTo>
                <a:cubicBezTo>
                  <a:pt x="3810402" y="60943"/>
                  <a:pt x="3833266" y="106588"/>
                  <a:pt x="3858988" y="160792"/>
                </a:cubicBezTo>
                <a:cubicBezTo>
                  <a:pt x="3890424" y="229260"/>
                  <a:pt x="3939011" y="289168"/>
                  <a:pt x="3981880" y="354783"/>
                </a:cubicBezTo>
                <a:cubicBezTo>
                  <a:pt x="4001885" y="386165"/>
                  <a:pt x="4027606" y="414693"/>
                  <a:pt x="4041896" y="451779"/>
                </a:cubicBezTo>
                <a:cubicBezTo>
                  <a:pt x="4059044" y="494572"/>
                  <a:pt x="4107630" y="508835"/>
                  <a:pt x="4150498" y="517394"/>
                </a:cubicBezTo>
                <a:cubicBezTo>
                  <a:pt x="4196226" y="525952"/>
                  <a:pt x="4230521" y="540217"/>
                  <a:pt x="4239095" y="591567"/>
                </a:cubicBezTo>
                <a:cubicBezTo>
                  <a:pt x="4241952" y="608684"/>
                  <a:pt x="4253385" y="628654"/>
                  <a:pt x="4270533" y="628654"/>
                </a:cubicBezTo>
                <a:cubicBezTo>
                  <a:pt x="4339123" y="631507"/>
                  <a:pt x="4379135" y="677152"/>
                  <a:pt x="4399140" y="728502"/>
                </a:cubicBezTo>
                <a:cubicBezTo>
                  <a:pt x="4424862" y="799823"/>
                  <a:pt x="4424862" y="879702"/>
                  <a:pt x="4393424" y="953875"/>
                </a:cubicBezTo>
                <a:cubicBezTo>
                  <a:pt x="4356271" y="1045165"/>
                  <a:pt x="4304828" y="1127897"/>
                  <a:pt x="4224806" y="1190659"/>
                </a:cubicBezTo>
                <a:cubicBezTo>
                  <a:pt x="4213374" y="1199218"/>
                  <a:pt x="4187652" y="1210630"/>
                  <a:pt x="4199084" y="1236304"/>
                </a:cubicBezTo>
                <a:cubicBezTo>
                  <a:pt x="4216232" y="1264832"/>
                  <a:pt x="4250528" y="1287655"/>
                  <a:pt x="4276248" y="1279097"/>
                </a:cubicBezTo>
                <a:cubicBezTo>
                  <a:pt x="4384850" y="1239158"/>
                  <a:pt x="4447726" y="1327595"/>
                  <a:pt x="4527748" y="1364679"/>
                </a:cubicBezTo>
                <a:cubicBezTo>
                  <a:pt x="4556328" y="1378944"/>
                  <a:pt x="4573475" y="1370385"/>
                  <a:pt x="4587765" y="1350416"/>
                </a:cubicBezTo>
                <a:cubicBezTo>
                  <a:pt x="4613487" y="1319037"/>
                  <a:pt x="4642066" y="1284803"/>
                  <a:pt x="4667788" y="1250569"/>
                </a:cubicBezTo>
                <a:cubicBezTo>
                  <a:pt x="4686364" y="1227746"/>
                  <a:pt x="4707085" y="1205637"/>
                  <a:pt x="4729948" y="1185667"/>
                </a:cubicBezTo>
                <a:lnTo>
                  <a:pt x="4777665" y="1152552"/>
                </a:lnTo>
                <a:lnTo>
                  <a:pt x="4770585" y="1205503"/>
                </a:lnTo>
                <a:cubicBezTo>
                  <a:pt x="4751026" y="1285872"/>
                  <a:pt x="4704941" y="1348989"/>
                  <a:pt x="4610628" y="1396061"/>
                </a:cubicBezTo>
                <a:cubicBezTo>
                  <a:pt x="4519174" y="1444558"/>
                  <a:pt x="4453441" y="1450264"/>
                  <a:pt x="4370561" y="1398913"/>
                </a:cubicBezTo>
                <a:cubicBezTo>
                  <a:pt x="4353413" y="1390355"/>
                  <a:pt x="4336265" y="1384649"/>
                  <a:pt x="4316260" y="1384649"/>
                </a:cubicBezTo>
                <a:cubicBezTo>
                  <a:pt x="4287680" y="1387502"/>
                  <a:pt x="4259100" y="1384649"/>
                  <a:pt x="4247669" y="1416030"/>
                </a:cubicBezTo>
                <a:cubicBezTo>
                  <a:pt x="4239095" y="1447411"/>
                  <a:pt x="4261958" y="1461675"/>
                  <a:pt x="4287680" y="1473086"/>
                </a:cubicBezTo>
                <a:cubicBezTo>
                  <a:pt x="4319118" y="1490203"/>
                  <a:pt x="4330550" y="1521585"/>
                  <a:pt x="4350556" y="1547260"/>
                </a:cubicBezTo>
                <a:cubicBezTo>
                  <a:pt x="4370561" y="1572935"/>
                  <a:pt x="4393424" y="1601463"/>
                  <a:pt x="4427720" y="1598611"/>
                </a:cubicBezTo>
                <a:cubicBezTo>
                  <a:pt x="4464874" y="1595758"/>
                  <a:pt x="4470589" y="1561524"/>
                  <a:pt x="4476304" y="1530144"/>
                </a:cubicBezTo>
                <a:cubicBezTo>
                  <a:pt x="4476304" y="1527290"/>
                  <a:pt x="4482021" y="1524438"/>
                  <a:pt x="4484880" y="1524438"/>
                </a:cubicBezTo>
                <a:cubicBezTo>
                  <a:pt x="4507742" y="1521585"/>
                  <a:pt x="4510600" y="1541555"/>
                  <a:pt x="4507742" y="1555818"/>
                </a:cubicBezTo>
                <a:cubicBezTo>
                  <a:pt x="4499168" y="1629991"/>
                  <a:pt x="4550612" y="1678490"/>
                  <a:pt x="4584908" y="1729841"/>
                </a:cubicBezTo>
                <a:cubicBezTo>
                  <a:pt x="4624918" y="1789749"/>
                  <a:pt x="4696367" y="1789749"/>
                  <a:pt x="4762100" y="1772632"/>
                </a:cubicBezTo>
                <a:cubicBezTo>
                  <a:pt x="4799254" y="1764074"/>
                  <a:pt x="4836408" y="1758369"/>
                  <a:pt x="4870702" y="1766927"/>
                </a:cubicBezTo>
                <a:cubicBezTo>
                  <a:pt x="4939293" y="1781191"/>
                  <a:pt x="4993594" y="1752663"/>
                  <a:pt x="5033606" y="1707018"/>
                </a:cubicBezTo>
                <a:cubicBezTo>
                  <a:pt x="5087907" y="1649962"/>
                  <a:pt x="5159356" y="1655667"/>
                  <a:pt x="5225089" y="1644256"/>
                </a:cubicBezTo>
                <a:cubicBezTo>
                  <a:pt x="5259384" y="1638551"/>
                  <a:pt x="5259384" y="1672784"/>
                  <a:pt x="5242236" y="1692753"/>
                </a:cubicBezTo>
                <a:cubicBezTo>
                  <a:pt x="5187935" y="1755515"/>
                  <a:pt x="5173645" y="1841100"/>
                  <a:pt x="5119344" y="1906715"/>
                </a:cubicBezTo>
                <a:cubicBezTo>
                  <a:pt x="5102196" y="1929537"/>
                  <a:pt x="5105054" y="1958065"/>
                  <a:pt x="5125060" y="1975182"/>
                </a:cubicBezTo>
                <a:cubicBezTo>
                  <a:pt x="5167930" y="2012269"/>
                  <a:pt x="5213656" y="2046503"/>
                  <a:pt x="5276532" y="2029386"/>
                </a:cubicBezTo>
                <a:cubicBezTo>
                  <a:pt x="5310826" y="2017975"/>
                  <a:pt x="5345122" y="2006564"/>
                  <a:pt x="5379418" y="1995153"/>
                </a:cubicBezTo>
                <a:cubicBezTo>
                  <a:pt x="5396565" y="1986594"/>
                  <a:pt x="5413713" y="1978036"/>
                  <a:pt x="5428002" y="1989447"/>
                </a:cubicBezTo>
                <a:cubicBezTo>
                  <a:pt x="5470872" y="2026533"/>
                  <a:pt x="5496594" y="1998005"/>
                  <a:pt x="5528030" y="1972330"/>
                </a:cubicBezTo>
                <a:cubicBezTo>
                  <a:pt x="5565184" y="1940949"/>
                  <a:pt x="5605195" y="1918126"/>
                  <a:pt x="5659496" y="1932391"/>
                </a:cubicBezTo>
                <a:cubicBezTo>
                  <a:pt x="5668070" y="1978036"/>
                  <a:pt x="5639491" y="1998005"/>
                  <a:pt x="5605195" y="2003711"/>
                </a:cubicBezTo>
                <a:cubicBezTo>
                  <a:pt x="5502310" y="2015122"/>
                  <a:pt x="5419430" y="2083589"/>
                  <a:pt x="5319400" y="2100706"/>
                </a:cubicBezTo>
                <a:cubicBezTo>
                  <a:pt x="5310826" y="2100706"/>
                  <a:pt x="5299395" y="2106412"/>
                  <a:pt x="5296537" y="2114971"/>
                </a:cubicBezTo>
                <a:cubicBezTo>
                  <a:pt x="5256526" y="2180585"/>
                  <a:pt x="5199367" y="2226230"/>
                  <a:pt x="5127918" y="2254758"/>
                </a:cubicBezTo>
                <a:cubicBezTo>
                  <a:pt x="5053612" y="2286140"/>
                  <a:pt x="5053612" y="2397400"/>
                  <a:pt x="5116486" y="2451603"/>
                </a:cubicBezTo>
                <a:cubicBezTo>
                  <a:pt x="5173645" y="2502953"/>
                  <a:pt x="5239378" y="2548598"/>
                  <a:pt x="5293678" y="2605655"/>
                </a:cubicBezTo>
                <a:cubicBezTo>
                  <a:pt x="5305111" y="2617066"/>
                  <a:pt x="5319400" y="2619919"/>
                  <a:pt x="5336548" y="2625625"/>
                </a:cubicBezTo>
                <a:cubicBezTo>
                  <a:pt x="5407997" y="2648447"/>
                  <a:pt x="5430860" y="2711209"/>
                  <a:pt x="5382276" y="2773971"/>
                </a:cubicBezTo>
                <a:cubicBezTo>
                  <a:pt x="5330832" y="2836733"/>
                  <a:pt x="5325117" y="2896643"/>
                  <a:pt x="5376560" y="2959404"/>
                </a:cubicBezTo>
                <a:cubicBezTo>
                  <a:pt x="5402282" y="2990785"/>
                  <a:pt x="5439435" y="3013607"/>
                  <a:pt x="5482304" y="3025019"/>
                </a:cubicBezTo>
                <a:cubicBezTo>
                  <a:pt x="5516600" y="3039283"/>
                  <a:pt x="5559468" y="3033578"/>
                  <a:pt x="5582332" y="3073517"/>
                </a:cubicBezTo>
                <a:cubicBezTo>
                  <a:pt x="5542321" y="3107751"/>
                  <a:pt x="5505167" y="3079223"/>
                  <a:pt x="5468014" y="3067811"/>
                </a:cubicBezTo>
                <a:cubicBezTo>
                  <a:pt x="5430860" y="3056400"/>
                  <a:pt x="5396565" y="3059252"/>
                  <a:pt x="5385134" y="3093486"/>
                </a:cubicBezTo>
                <a:cubicBezTo>
                  <a:pt x="5376560" y="3130573"/>
                  <a:pt x="5345122" y="3181924"/>
                  <a:pt x="5419430" y="3201893"/>
                </a:cubicBezTo>
                <a:cubicBezTo>
                  <a:pt x="5473730" y="3216158"/>
                  <a:pt x="5525173" y="3244686"/>
                  <a:pt x="5576616" y="3267508"/>
                </a:cubicBezTo>
                <a:cubicBezTo>
                  <a:pt x="5599480" y="3276067"/>
                  <a:pt x="5610912" y="3293184"/>
                  <a:pt x="5628060" y="3313153"/>
                </a:cubicBezTo>
                <a:cubicBezTo>
                  <a:pt x="5570900" y="3318859"/>
                  <a:pt x="5528030" y="3298890"/>
                  <a:pt x="5493736" y="3264656"/>
                </a:cubicBezTo>
                <a:cubicBezTo>
                  <a:pt x="5470872" y="3241833"/>
                  <a:pt x="5445150" y="3219010"/>
                  <a:pt x="5413713" y="3236128"/>
                </a:cubicBezTo>
                <a:cubicBezTo>
                  <a:pt x="5385134" y="3250391"/>
                  <a:pt x="5393708" y="3284625"/>
                  <a:pt x="5402282" y="3313153"/>
                </a:cubicBezTo>
                <a:cubicBezTo>
                  <a:pt x="5410854" y="3350240"/>
                  <a:pt x="5425145" y="3384474"/>
                  <a:pt x="5442293" y="3421560"/>
                </a:cubicBezTo>
                <a:cubicBezTo>
                  <a:pt x="5402282" y="3373063"/>
                  <a:pt x="5347980" y="3347387"/>
                  <a:pt x="5302254" y="3310301"/>
                </a:cubicBezTo>
                <a:cubicBezTo>
                  <a:pt x="5279390" y="3293184"/>
                  <a:pt x="5253668" y="3270362"/>
                  <a:pt x="5225089" y="3298890"/>
                </a:cubicBezTo>
                <a:cubicBezTo>
                  <a:pt x="5196508" y="3330270"/>
                  <a:pt x="5216515" y="3353093"/>
                  <a:pt x="5236520" y="3378768"/>
                </a:cubicBezTo>
                <a:cubicBezTo>
                  <a:pt x="5285106" y="3438677"/>
                  <a:pt x="5330832" y="3501439"/>
                  <a:pt x="5419430" y="3501439"/>
                </a:cubicBezTo>
                <a:cubicBezTo>
                  <a:pt x="5425145" y="3501439"/>
                  <a:pt x="5430860" y="3507145"/>
                  <a:pt x="5433719" y="3509998"/>
                </a:cubicBezTo>
                <a:cubicBezTo>
                  <a:pt x="5439435" y="3512850"/>
                  <a:pt x="5448008" y="3518556"/>
                  <a:pt x="5456583" y="3524261"/>
                </a:cubicBezTo>
                <a:cubicBezTo>
                  <a:pt x="5430860" y="3567054"/>
                  <a:pt x="5422287" y="3604140"/>
                  <a:pt x="5439435" y="3652639"/>
                </a:cubicBezTo>
                <a:cubicBezTo>
                  <a:pt x="5456583" y="3701137"/>
                  <a:pt x="5430860" y="3755340"/>
                  <a:pt x="5419430" y="3803838"/>
                </a:cubicBezTo>
                <a:cubicBezTo>
                  <a:pt x="5402282" y="3872306"/>
                  <a:pt x="5413713" y="3897980"/>
                  <a:pt x="5482304" y="3912245"/>
                </a:cubicBezTo>
                <a:cubicBezTo>
                  <a:pt x="5516600" y="3920803"/>
                  <a:pt x="5536606" y="3935068"/>
                  <a:pt x="5542321" y="3966448"/>
                </a:cubicBezTo>
                <a:cubicBezTo>
                  <a:pt x="5545178" y="3983565"/>
                  <a:pt x="5568042" y="4003535"/>
                  <a:pt x="5539463" y="4017799"/>
                </a:cubicBezTo>
                <a:cubicBezTo>
                  <a:pt x="5516600" y="4032063"/>
                  <a:pt x="5496594" y="4012093"/>
                  <a:pt x="5488019" y="3997829"/>
                </a:cubicBezTo>
                <a:cubicBezTo>
                  <a:pt x="5459440" y="3946479"/>
                  <a:pt x="5410854" y="3917951"/>
                  <a:pt x="5376560" y="3878011"/>
                </a:cubicBezTo>
                <a:cubicBezTo>
                  <a:pt x="5339406" y="3835219"/>
                  <a:pt x="5290821" y="3795279"/>
                  <a:pt x="5247952" y="3781016"/>
                </a:cubicBezTo>
                <a:cubicBezTo>
                  <a:pt x="5182219" y="3758193"/>
                  <a:pt x="5113628" y="3723959"/>
                  <a:pt x="5042180" y="3732517"/>
                </a:cubicBezTo>
                <a:cubicBezTo>
                  <a:pt x="4962156" y="3738223"/>
                  <a:pt x="4896424" y="3781016"/>
                  <a:pt x="4830691" y="3818102"/>
                </a:cubicBezTo>
                <a:cubicBezTo>
                  <a:pt x="4819260" y="3823807"/>
                  <a:pt x="4813543" y="3840924"/>
                  <a:pt x="4807828" y="3852335"/>
                </a:cubicBezTo>
                <a:cubicBezTo>
                  <a:pt x="4773532" y="3929362"/>
                  <a:pt x="4759242" y="4012093"/>
                  <a:pt x="4736378" y="4094825"/>
                </a:cubicBezTo>
                <a:cubicBezTo>
                  <a:pt x="4727804" y="4131912"/>
                  <a:pt x="4736378" y="4171852"/>
                  <a:pt x="4764958" y="4203232"/>
                </a:cubicBezTo>
                <a:cubicBezTo>
                  <a:pt x="4787821" y="4228908"/>
                  <a:pt x="4807828" y="4257436"/>
                  <a:pt x="4793538" y="4294522"/>
                </a:cubicBezTo>
                <a:cubicBezTo>
                  <a:pt x="4784964" y="4317345"/>
                  <a:pt x="4762100" y="4328756"/>
                  <a:pt x="4736378" y="4320198"/>
                </a:cubicBezTo>
                <a:cubicBezTo>
                  <a:pt x="4696367" y="4311639"/>
                  <a:pt x="4676362" y="4288817"/>
                  <a:pt x="4667788" y="4246025"/>
                </a:cubicBezTo>
                <a:cubicBezTo>
                  <a:pt x="4653498" y="4188969"/>
                  <a:pt x="4622061" y="4134765"/>
                  <a:pt x="4556328" y="4120501"/>
                </a:cubicBezTo>
                <a:cubicBezTo>
                  <a:pt x="4502026" y="4109090"/>
                  <a:pt x="4470589" y="4131912"/>
                  <a:pt x="4476304" y="4186115"/>
                </a:cubicBezTo>
                <a:cubicBezTo>
                  <a:pt x="4479163" y="4231760"/>
                  <a:pt x="4484880" y="4277405"/>
                  <a:pt x="4516316" y="4317345"/>
                </a:cubicBezTo>
                <a:cubicBezTo>
                  <a:pt x="4536322" y="4343021"/>
                  <a:pt x="4544896" y="4377254"/>
                  <a:pt x="4550612" y="4459985"/>
                </a:cubicBezTo>
                <a:cubicBezTo>
                  <a:pt x="4493452" y="4448574"/>
                  <a:pt x="4439152" y="4428605"/>
                  <a:pt x="4393424" y="4385812"/>
                </a:cubicBezTo>
                <a:cubicBezTo>
                  <a:pt x="4327691" y="4320198"/>
                  <a:pt x="4233380" y="4345873"/>
                  <a:pt x="4181936" y="4402929"/>
                </a:cubicBezTo>
                <a:cubicBezTo>
                  <a:pt x="4147641" y="4442868"/>
                  <a:pt x="4147641" y="4505631"/>
                  <a:pt x="4156215" y="4562688"/>
                </a:cubicBezTo>
                <a:cubicBezTo>
                  <a:pt x="4161930" y="4582657"/>
                  <a:pt x="4173363" y="4602627"/>
                  <a:pt x="4144782" y="4616891"/>
                </a:cubicBezTo>
                <a:cubicBezTo>
                  <a:pt x="4113345" y="4611185"/>
                  <a:pt x="4116204" y="4582657"/>
                  <a:pt x="4116204" y="4562688"/>
                </a:cubicBezTo>
                <a:cubicBezTo>
                  <a:pt x="4113345" y="4485661"/>
                  <a:pt x="4067618" y="4437163"/>
                  <a:pt x="4013317" y="4394371"/>
                </a:cubicBezTo>
                <a:cubicBezTo>
                  <a:pt x="3933294" y="4331609"/>
                  <a:pt x="3838982" y="4300228"/>
                  <a:pt x="3736095" y="4323050"/>
                </a:cubicBezTo>
                <a:cubicBezTo>
                  <a:pt x="3716090" y="4328756"/>
                  <a:pt x="3707516" y="4317345"/>
                  <a:pt x="3696084" y="4308787"/>
                </a:cubicBezTo>
                <a:cubicBezTo>
                  <a:pt x="3641784" y="4277405"/>
                  <a:pt x="3584624" y="4254583"/>
                  <a:pt x="3521749" y="4257436"/>
                </a:cubicBezTo>
                <a:cubicBezTo>
                  <a:pt x="3470306" y="4260288"/>
                  <a:pt x="3424578" y="4240319"/>
                  <a:pt x="3373136" y="4237466"/>
                </a:cubicBezTo>
                <a:cubicBezTo>
                  <a:pt x="3341698" y="4237466"/>
                  <a:pt x="3310261" y="4237466"/>
                  <a:pt x="3290256" y="4257436"/>
                </a:cubicBezTo>
                <a:cubicBezTo>
                  <a:pt x="3204517" y="4334462"/>
                  <a:pt x="3095915" y="4394371"/>
                  <a:pt x="3084483" y="4531306"/>
                </a:cubicBezTo>
                <a:cubicBezTo>
                  <a:pt x="3078767" y="4616891"/>
                  <a:pt x="3010176" y="4671095"/>
                  <a:pt x="2958733" y="4731003"/>
                </a:cubicBezTo>
                <a:cubicBezTo>
                  <a:pt x="2935869" y="4759531"/>
                  <a:pt x="2884426" y="4756679"/>
                  <a:pt x="2850130" y="4725298"/>
                </a:cubicBezTo>
                <a:cubicBezTo>
                  <a:pt x="2815835" y="4691064"/>
                  <a:pt x="2838699" y="4668241"/>
                  <a:pt x="2861563" y="4642566"/>
                </a:cubicBezTo>
                <a:cubicBezTo>
                  <a:pt x="2930154" y="4571246"/>
                  <a:pt x="2970165" y="4488515"/>
                  <a:pt x="2944443" y="4385812"/>
                </a:cubicBezTo>
                <a:cubicBezTo>
                  <a:pt x="2930154" y="4328756"/>
                  <a:pt x="2910148" y="4274553"/>
                  <a:pt x="2870136" y="4234614"/>
                </a:cubicBezTo>
                <a:cubicBezTo>
                  <a:pt x="2835841" y="4200380"/>
                  <a:pt x="2787256" y="4188969"/>
                  <a:pt x="2747245" y="4217497"/>
                </a:cubicBezTo>
                <a:cubicBezTo>
                  <a:pt x="2681512" y="4260288"/>
                  <a:pt x="2610063" y="4285964"/>
                  <a:pt x="2544330" y="4328756"/>
                </a:cubicBezTo>
                <a:cubicBezTo>
                  <a:pt x="2501462" y="4357284"/>
                  <a:pt x="2481456" y="4402929"/>
                  <a:pt x="2501462" y="4448574"/>
                </a:cubicBezTo>
                <a:cubicBezTo>
                  <a:pt x="2538614" y="4537012"/>
                  <a:pt x="2498602" y="4628302"/>
                  <a:pt x="2410006" y="4659683"/>
                </a:cubicBezTo>
                <a:cubicBezTo>
                  <a:pt x="2361421" y="4676800"/>
                  <a:pt x="2341415" y="4705328"/>
                  <a:pt x="2321410" y="4748120"/>
                </a:cubicBezTo>
                <a:cubicBezTo>
                  <a:pt x="2284256" y="4822294"/>
                  <a:pt x="2269967" y="4907879"/>
                  <a:pt x="2204234" y="4967787"/>
                </a:cubicBezTo>
                <a:cubicBezTo>
                  <a:pt x="2192802" y="4979198"/>
                  <a:pt x="2181370" y="4996315"/>
                  <a:pt x="2158506" y="4990610"/>
                </a:cubicBezTo>
                <a:cubicBezTo>
                  <a:pt x="2158506" y="4950670"/>
                  <a:pt x="2178512" y="4916437"/>
                  <a:pt x="2207091" y="4890762"/>
                </a:cubicBezTo>
                <a:cubicBezTo>
                  <a:pt x="2281398" y="4819441"/>
                  <a:pt x="2295688" y="4728151"/>
                  <a:pt x="2295688" y="4631155"/>
                </a:cubicBezTo>
                <a:cubicBezTo>
                  <a:pt x="2292830" y="4579805"/>
                  <a:pt x="2321410" y="4534160"/>
                  <a:pt x="2344273" y="4485661"/>
                </a:cubicBezTo>
                <a:cubicBezTo>
                  <a:pt x="2361421" y="4445722"/>
                  <a:pt x="2369995" y="4402929"/>
                  <a:pt x="2410006" y="4374401"/>
                </a:cubicBezTo>
                <a:cubicBezTo>
                  <a:pt x="2415722" y="4368695"/>
                  <a:pt x="2421438" y="4351578"/>
                  <a:pt x="2418580" y="4343021"/>
                </a:cubicBezTo>
                <a:cubicBezTo>
                  <a:pt x="2404291" y="4285964"/>
                  <a:pt x="2424296" y="4234614"/>
                  <a:pt x="2435728" y="4183263"/>
                </a:cubicBezTo>
                <a:cubicBezTo>
                  <a:pt x="2444302" y="4140470"/>
                  <a:pt x="2435728" y="4109090"/>
                  <a:pt x="2395717" y="4086267"/>
                </a:cubicBezTo>
                <a:cubicBezTo>
                  <a:pt x="2358563" y="4063445"/>
                  <a:pt x="2341415" y="4026358"/>
                  <a:pt x="2338558" y="3986418"/>
                </a:cubicBezTo>
                <a:cubicBezTo>
                  <a:pt x="2332841" y="3909392"/>
                  <a:pt x="2295688" y="3852335"/>
                  <a:pt x="2235671" y="3809544"/>
                </a:cubicBezTo>
                <a:cubicBezTo>
                  <a:pt x="2221382" y="3798133"/>
                  <a:pt x="2207091" y="3786721"/>
                  <a:pt x="2198518" y="3772457"/>
                </a:cubicBezTo>
                <a:cubicBezTo>
                  <a:pt x="2175654" y="3738223"/>
                  <a:pt x="2144217" y="3726812"/>
                  <a:pt x="2107063" y="3738223"/>
                </a:cubicBezTo>
                <a:cubicBezTo>
                  <a:pt x="1995604" y="3783868"/>
                  <a:pt x="1904149" y="3721106"/>
                  <a:pt x="1806978" y="3686872"/>
                </a:cubicBezTo>
                <a:cubicBezTo>
                  <a:pt x="1758393" y="3669755"/>
                  <a:pt x="1758393" y="3632668"/>
                  <a:pt x="1792689" y="3595582"/>
                </a:cubicBezTo>
                <a:cubicBezTo>
                  <a:pt x="1826984" y="3555643"/>
                  <a:pt x="1861281" y="3512850"/>
                  <a:pt x="1895575" y="3472911"/>
                </a:cubicBezTo>
                <a:cubicBezTo>
                  <a:pt x="1929871" y="3432971"/>
                  <a:pt x="1981313" y="3438677"/>
                  <a:pt x="1998461" y="3490028"/>
                </a:cubicBezTo>
                <a:cubicBezTo>
                  <a:pt x="2007035" y="3512850"/>
                  <a:pt x="2015609" y="3532820"/>
                  <a:pt x="2018467" y="3555643"/>
                </a:cubicBezTo>
                <a:cubicBezTo>
                  <a:pt x="2024183" y="3609846"/>
                  <a:pt x="2067052" y="3606994"/>
                  <a:pt x="2095632" y="3595582"/>
                </a:cubicBezTo>
                <a:cubicBezTo>
                  <a:pt x="2129927" y="3584171"/>
                  <a:pt x="2118495" y="3549937"/>
                  <a:pt x="2107063" y="3521409"/>
                </a:cubicBezTo>
                <a:cubicBezTo>
                  <a:pt x="2089915" y="3475764"/>
                  <a:pt x="2055621" y="3450088"/>
                  <a:pt x="2009893" y="3430119"/>
                </a:cubicBezTo>
                <a:cubicBezTo>
                  <a:pt x="1944160" y="3398738"/>
                  <a:pt x="1872711" y="3370210"/>
                  <a:pt x="1846990" y="3287478"/>
                </a:cubicBezTo>
                <a:cubicBezTo>
                  <a:pt x="1832700" y="3244686"/>
                  <a:pt x="1841274" y="3210452"/>
                  <a:pt x="1861281" y="3173365"/>
                </a:cubicBezTo>
                <a:cubicBezTo>
                  <a:pt x="1887002" y="3119162"/>
                  <a:pt x="1918439" y="3064958"/>
                  <a:pt x="1892717" y="2999344"/>
                </a:cubicBezTo>
                <a:cubicBezTo>
                  <a:pt x="1872711" y="2945140"/>
                  <a:pt x="1824127" y="2916612"/>
                  <a:pt x="1772683" y="2902348"/>
                </a:cubicBezTo>
                <a:cubicBezTo>
                  <a:pt x="1721240" y="2888084"/>
                  <a:pt x="1664082" y="2888084"/>
                  <a:pt x="1609780" y="2885231"/>
                </a:cubicBezTo>
                <a:cubicBezTo>
                  <a:pt x="1564052" y="2879526"/>
                  <a:pt x="1521184" y="2890937"/>
                  <a:pt x="1484030" y="2916612"/>
                </a:cubicBezTo>
                <a:cubicBezTo>
                  <a:pt x="1435446" y="2950845"/>
                  <a:pt x="1381144" y="2959404"/>
                  <a:pt x="1323986" y="2945140"/>
                </a:cubicBezTo>
                <a:cubicBezTo>
                  <a:pt x="1292547" y="2939434"/>
                  <a:pt x="1261111" y="2947993"/>
                  <a:pt x="1232530" y="2959404"/>
                </a:cubicBezTo>
                <a:cubicBezTo>
                  <a:pt x="1186805" y="2976521"/>
                  <a:pt x="1141076" y="2976521"/>
                  <a:pt x="1092491" y="2967962"/>
                </a:cubicBezTo>
                <a:cubicBezTo>
                  <a:pt x="1055337" y="2962257"/>
                  <a:pt x="1035332" y="2942288"/>
                  <a:pt x="1021043" y="2908054"/>
                </a:cubicBezTo>
                <a:cubicBezTo>
                  <a:pt x="1012470" y="2876672"/>
                  <a:pt x="1023901" y="2865261"/>
                  <a:pt x="1055337" y="2850998"/>
                </a:cubicBezTo>
                <a:cubicBezTo>
                  <a:pt x="1183945" y="2782529"/>
                  <a:pt x="1346848" y="2785382"/>
                  <a:pt x="1455450" y="2668416"/>
                </a:cubicBezTo>
                <a:cubicBezTo>
                  <a:pt x="1472598" y="2648447"/>
                  <a:pt x="1498321" y="2631330"/>
                  <a:pt x="1526900" y="2619919"/>
                </a:cubicBezTo>
                <a:cubicBezTo>
                  <a:pt x="1595491" y="2591391"/>
                  <a:pt x="1618354" y="2548598"/>
                  <a:pt x="1612638" y="2474425"/>
                </a:cubicBezTo>
                <a:cubicBezTo>
                  <a:pt x="1609780" y="2460162"/>
                  <a:pt x="1604064" y="2445897"/>
                  <a:pt x="1609780" y="2434486"/>
                </a:cubicBezTo>
                <a:cubicBezTo>
                  <a:pt x="1644076" y="2343196"/>
                  <a:pt x="1609780" y="2251906"/>
                  <a:pt x="1598348" y="2160616"/>
                </a:cubicBezTo>
                <a:cubicBezTo>
                  <a:pt x="1592632" y="2129234"/>
                  <a:pt x="1584058" y="2106412"/>
                  <a:pt x="1555478" y="2089295"/>
                </a:cubicBezTo>
                <a:cubicBezTo>
                  <a:pt x="1535473" y="2077884"/>
                  <a:pt x="1512611" y="2063620"/>
                  <a:pt x="1504036" y="2037944"/>
                </a:cubicBezTo>
                <a:cubicBezTo>
                  <a:pt x="1495462" y="2020827"/>
                  <a:pt x="1478315" y="2020827"/>
                  <a:pt x="1464024" y="2026533"/>
                </a:cubicBezTo>
                <a:cubicBezTo>
                  <a:pt x="1378286" y="2052209"/>
                  <a:pt x="1292547" y="2015122"/>
                  <a:pt x="1206809" y="2029386"/>
                </a:cubicBezTo>
                <a:cubicBezTo>
                  <a:pt x="1192519" y="2029386"/>
                  <a:pt x="1178230" y="2023681"/>
                  <a:pt x="1166798" y="2017975"/>
                </a:cubicBezTo>
                <a:cubicBezTo>
                  <a:pt x="1143934" y="2009416"/>
                  <a:pt x="1115354" y="2003711"/>
                  <a:pt x="1118213" y="1972330"/>
                </a:cubicBezTo>
                <a:cubicBezTo>
                  <a:pt x="1118213" y="1938096"/>
                  <a:pt x="1149651" y="1935243"/>
                  <a:pt x="1175372" y="1923832"/>
                </a:cubicBezTo>
                <a:cubicBezTo>
                  <a:pt x="1232530" y="1895304"/>
                  <a:pt x="1298263" y="1892450"/>
                  <a:pt x="1361138" y="1878187"/>
                </a:cubicBezTo>
                <a:cubicBezTo>
                  <a:pt x="1441161" y="1863922"/>
                  <a:pt x="1478315" y="1798308"/>
                  <a:pt x="1518326" y="1735546"/>
                </a:cubicBezTo>
                <a:cubicBezTo>
                  <a:pt x="1535473" y="1707018"/>
                  <a:pt x="1506893" y="1684196"/>
                  <a:pt x="1478315" y="1675636"/>
                </a:cubicBezTo>
                <a:cubicBezTo>
                  <a:pt x="1415439" y="1652814"/>
                  <a:pt x="1355422" y="1627139"/>
                  <a:pt x="1283974" y="1624286"/>
                </a:cubicBezTo>
                <a:cubicBezTo>
                  <a:pt x="1212526" y="1621434"/>
                  <a:pt x="1141076" y="1604317"/>
                  <a:pt x="1075343" y="1564377"/>
                </a:cubicBezTo>
                <a:cubicBezTo>
                  <a:pt x="1023901" y="1535849"/>
                  <a:pt x="961026" y="1538701"/>
                  <a:pt x="901008" y="1541555"/>
                </a:cubicBezTo>
                <a:cubicBezTo>
                  <a:pt x="860997" y="1544407"/>
                  <a:pt x="823843" y="1538701"/>
                  <a:pt x="798122" y="1501615"/>
                </a:cubicBezTo>
                <a:cubicBezTo>
                  <a:pt x="789548" y="1487351"/>
                  <a:pt x="795264" y="1470234"/>
                  <a:pt x="803838" y="1458823"/>
                </a:cubicBezTo>
                <a:cubicBezTo>
                  <a:pt x="835276" y="1424589"/>
                  <a:pt x="872428" y="1427441"/>
                  <a:pt x="912441" y="1441706"/>
                </a:cubicBezTo>
                <a:cubicBezTo>
                  <a:pt x="986747" y="1461675"/>
                  <a:pt x="1063911" y="1478792"/>
                  <a:pt x="1141076" y="1453117"/>
                </a:cubicBezTo>
                <a:cubicBezTo>
                  <a:pt x="1181087" y="1441706"/>
                  <a:pt x="1212526" y="1453117"/>
                  <a:pt x="1243962" y="1478792"/>
                </a:cubicBezTo>
                <a:cubicBezTo>
                  <a:pt x="1252536" y="1484498"/>
                  <a:pt x="1258252" y="1490203"/>
                  <a:pt x="1266826" y="1493057"/>
                </a:cubicBezTo>
                <a:cubicBezTo>
                  <a:pt x="1298263" y="1510173"/>
                  <a:pt x="1332559" y="1521585"/>
                  <a:pt x="1355422" y="1490203"/>
                </a:cubicBezTo>
                <a:cubicBezTo>
                  <a:pt x="1381144" y="1458823"/>
                  <a:pt x="1369712" y="1418883"/>
                  <a:pt x="1341132" y="1393207"/>
                </a:cubicBezTo>
                <a:cubicBezTo>
                  <a:pt x="1315411" y="1367533"/>
                  <a:pt x="1295406" y="1344712"/>
                  <a:pt x="1283974" y="1310478"/>
                </a:cubicBezTo>
                <a:cubicBezTo>
                  <a:pt x="1269684" y="1270538"/>
                  <a:pt x="1223957" y="1293361"/>
                  <a:pt x="1192519" y="1281949"/>
                </a:cubicBezTo>
                <a:cubicBezTo>
                  <a:pt x="1189661" y="1253421"/>
                  <a:pt x="1206809" y="1244863"/>
                  <a:pt x="1223957" y="1244863"/>
                </a:cubicBezTo>
                <a:cubicBezTo>
                  <a:pt x="1295406" y="1253421"/>
                  <a:pt x="1369712" y="1224893"/>
                  <a:pt x="1441161" y="1244863"/>
                </a:cubicBezTo>
                <a:cubicBezTo>
                  <a:pt x="1446876" y="1244863"/>
                  <a:pt x="1449736" y="1244863"/>
                  <a:pt x="1452593" y="1244863"/>
                </a:cubicBezTo>
                <a:cubicBezTo>
                  <a:pt x="1518326" y="1301920"/>
                  <a:pt x="1598348" y="1339006"/>
                  <a:pt x="1669797" y="1384649"/>
                </a:cubicBezTo>
                <a:cubicBezTo>
                  <a:pt x="1712667" y="1413178"/>
                  <a:pt x="1698376" y="1470234"/>
                  <a:pt x="1655508" y="1498762"/>
                </a:cubicBezTo>
                <a:cubicBezTo>
                  <a:pt x="1635502" y="1513027"/>
                  <a:pt x="1615496" y="1524438"/>
                  <a:pt x="1595491" y="1532996"/>
                </a:cubicBezTo>
                <a:cubicBezTo>
                  <a:pt x="1564052" y="1547260"/>
                  <a:pt x="1544047" y="1578641"/>
                  <a:pt x="1558337" y="1610022"/>
                </a:cubicBezTo>
                <a:cubicBezTo>
                  <a:pt x="1578343" y="1658520"/>
                  <a:pt x="1572626" y="1707018"/>
                  <a:pt x="1575484" y="1755515"/>
                </a:cubicBezTo>
                <a:cubicBezTo>
                  <a:pt x="1578343" y="1829688"/>
                  <a:pt x="1621212" y="1852511"/>
                  <a:pt x="1684087" y="1812572"/>
                </a:cubicBezTo>
                <a:cubicBezTo>
                  <a:pt x="1749819" y="1772632"/>
                  <a:pt x="1786973" y="1704165"/>
                  <a:pt x="1795547" y="1627139"/>
                </a:cubicBezTo>
                <a:cubicBezTo>
                  <a:pt x="1798404" y="1592905"/>
                  <a:pt x="1809837" y="1558672"/>
                  <a:pt x="1798404" y="1518732"/>
                </a:cubicBezTo>
                <a:cubicBezTo>
                  <a:pt x="1786973" y="1493057"/>
                  <a:pt x="1818410" y="1475939"/>
                  <a:pt x="1835558" y="1461675"/>
                </a:cubicBezTo>
                <a:cubicBezTo>
                  <a:pt x="1907007" y="1401766"/>
                  <a:pt x="1998461" y="1401766"/>
                  <a:pt x="2084200" y="1390355"/>
                </a:cubicBezTo>
                <a:cubicBezTo>
                  <a:pt x="2135643" y="1384649"/>
                  <a:pt x="2187087" y="1387502"/>
                  <a:pt x="2241387" y="1370385"/>
                </a:cubicBezTo>
                <a:cubicBezTo>
                  <a:pt x="2309978" y="1350416"/>
                  <a:pt x="2384285" y="1353268"/>
                  <a:pt x="2455734" y="1333300"/>
                </a:cubicBezTo>
                <a:cubicBezTo>
                  <a:pt x="2530041" y="1316183"/>
                  <a:pt x="2604347" y="1299066"/>
                  <a:pt x="2681512" y="1290508"/>
                </a:cubicBezTo>
                <a:cubicBezTo>
                  <a:pt x="2707233" y="1287655"/>
                  <a:pt x="2738672" y="1276244"/>
                  <a:pt x="2750102" y="1250569"/>
                </a:cubicBezTo>
                <a:cubicBezTo>
                  <a:pt x="2790114" y="1176395"/>
                  <a:pt x="2861563" y="1125044"/>
                  <a:pt x="2904432" y="1050871"/>
                </a:cubicBezTo>
                <a:cubicBezTo>
                  <a:pt x="2935869" y="996668"/>
                  <a:pt x="2984454" y="953875"/>
                  <a:pt x="3061619" y="939612"/>
                </a:cubicBezTo>
                <a:cubicBezTo>
                  <a:pt x="3198800" y="911084"/>
                  <a:pt x="3335982" y="865437"/>
                  <a:pt x="3458874" y="794118"/>
                </a:cubicBezTo>
                <a:cubicBezTo>
                  <a:pt x="3496028" y="771295"/>
                  <a:pt x="3536039" y="728502"/>
                  <a:pt x="3527465" y="671446"/>
                </a:cubicBezTo>
                <a:cubicBezTo>
                  <a:pt x="3524608" y="631507"/>
                  <a:pt x="3524608" y="591567"/>
                  <a:pt x="3544613" y="554480"/>
                </a:cubicBezTo>
                <a:cubicBezTo>
                  <a:pt x="3556045" y="528805"/>
                  <a:pt x="3561761" y="497424"/>
                  <a:pt x="3553187" y="468896"/>
                </a:cubicBezTo>
                <a:cubicBezTo>
                  <a:pt x="3521749" y="371900"/>
                  <a:pt x="3533182" y="277757"/>
                  <a:pt x="3578908" y="186467"/>
                </a:cubicBezTo>
                <a:cubicBezTo>
                  <a:pt x="3601772" y="137970"/>
                  <a:pt x="3596056" y="80913"/>
                  <a:pt x="3636067" y="38121"/>
                </a:cubicBezTo>
                <a:cubicBezTo>
                  <a:pt x="3656073" y="15298"/>
                  <a:pt x="3676793" y="2460"/>
                  <a:pt x="3698228" y="321"/>
                </a:cubicBezTo>
                <a:close/>
              </a:path>
            </a:pathLst>
          </a:custGeom>
        </p:spPr>
      </p:pic>
    </p:spTree>
    <p:extLst>
      <p:ext uri="{BB962C8B-B14F-4D97-AF65-F5344CB8AC3E}">
        <p14:creationId xmlns:p14="http://schemas.microsoft.com/office/powerpoint/2010/main" val="227922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2">
            <a:extLst>
              <a:ext uri="{FF2B5EF4-FFF2-40B4-BE49-F238E27FC236}">
                <a16:creationId xmlns:a16="http://schemas.microsoft.com/office/drawing/2014/main" id="{89505AC3-C0D5-8EB7-4E7F-87B6805D3D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5F03AC47-CAD6-865A-E6F7-6581D92595B4}"/>
              </a:ext>
            </a:extLst>
          </p:cNvPr>
          <p:cNvSpPr/>
          <p:nvPr/>
        </p:nvSpPr>
        <p:spPr>
          <a:xfrm>
            <a:off x="0" y="0"/>
            <a:ext cx="12192000" cy="7173685"/>
          </a:xfrm>
          <a:prstGeom prst="rect">
            <a:avLst/>
          </a:prstGeom>
          <a:solidFill>
            <a:srgbClr val="012246">
              <a:alpha val="852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FF914E"/>
              </a:solidFill>
            </a:endParaRPr>
          </a:p>
        </p:txBody>
      </p:sp>
      <p:sp>
        <p:nvSpPr>
          <p:cNvPr id="7" name="TextBox 6">
            <a:extLst>
              <a:ext uri="{FF2B5EF4-FFF2-40B4-BE49-F238E27FC236}">
                <a16:creationId xmlns:a16="http://schemas.microsoft.com/office/drawing/2014/main" id="{C18AC0A7-0E61-3FB4-9533-35F708FABCC5}"/>
              </a:ext>
            </a:extLst>
          </p:cNvPr>
          <p:cNvSpPr txBox="1"/>
          <p:nvPr/>
        </p:nvSpPr>
        <p:spPr>
          <a:xfrm>
            <a:off x="3129958" y="2905780"/>
            <a:ext cx="5932083" cy="523220"/>
          </a:xfrm>
          <a:prstGeom prst="rect">
            <a:avLst/>
          </a:prstGeom>
          <a:noFill/>
        </p:spPr>
        <p:txBody>
          <a:bodyPr wrap="square" rtlCol="0">
            <a:spAutoFit/>
          </a:bodyPr>
          <a:lstStyle/>
          <a:p>
            <a:pPr algn="ctr" defTabSz="457200"/>
            <a:r>
              <a:rPr lang="en-US" sz="2800" dirty="0">
                <a:solidFill>
                  <a:srgbClr val="FF5004"/>
                </a:solidFill>
                <a:latin typeface="Raleway ExtraBold"/>
              </a:rPr>
              <a:t>Our kitchen is the solution point</a:t>
            </a:r>
            <a:endParaRPr lang="en-US" sz="2700" dirty="0">
              <a:solidFill>
                <a:srgbClr val="FF5004"/>
              </a:solidFill>
              <a:latin typeface="Raleway ExtraBold"/>
            </a:endParaRPr>
          </a:p>
        </p:txBody>
      </p:sp>
      <p:pic>
        <p:nvPicPr>
          <p:cNvPr id="9" name="Picture 8">
            <a:extLst>
              <a:ext uri="{FF2B5EF4-FFF2-40B4-BE49-F238E27FC236}">
                <a16:creationId xmlns:a16="http://schemas.microsoft.com/office/drawing/2014/main" id="{6654B111-4026-8641-A4CE-F2FF67FE6627}"/>
              </a:ext>
            </a:extLst>
          </p:cNvPr>
          <p:cNvPicPr>
            <a:picLocks noChangeAspect="1"/>
          </p:cNvPicPr>
          <p:nvPr/>
        </p:nvPicPr>
        <p:blipFill rotWithShape="1">
          <a:blip r:embed="rId4">
            <a:extLst>
              <a:ext uri="{28A0092B-C50C-407E-A947-70E740481C1C}">
                <a14:useLocalDpi xmlns:a14="http://schemas.microsoft.com/office/drawing/2010/main" val="0"/>
              </a:ext>
            </a:extLst>
          </a:blip>
          <a:srcRect b="29817"/>
          <a:stretch/>
        </p:blipFill>
        <p:spPr>
          <a:xfrm>
            <a:off x="4917919" y="3429000"/>
            <a:ext cx="2356160" cy="1102419"/>
          </a:xfrm>
          <a:prstGeom prst="rect">
            <a:avLst/>
          </a:prstGeom>
        </p:spPr>
      </p:pic>
    </p:spTree>
    <p:extLst>
      <p:ext uri="{BB962C8B-B14F-4D97-AF65-F5344CB8AC3E}">
        <p14:creationId xmlns:p14="http://schemas.microsoft.com/office/powerpoint/2010/main" val="52465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8DED39D-B15C-103D-BBBD-47EE795D08C6}"/>
              </a:ext>
            </a:extLst>
          </p:cNvPr>
          <p:cNvSpPr/>
          <p:nvPr/>
        </p:nvSpPr>
        <p:spPr>
          <a:xfrm>
            <a:off x="197032" y="331006"/>
            <a:ext cx="8268789" cy="6466115"/>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14" descr="A person holding a black container with food&#10;&#10;Description automatically generated with low confidence">
            <a:extLst>
              <a:ext uri="{FF2B5EF4-FFF2-40B4-BE49-F238E27FC236}">
                <a16:creationId xmlns:a16="http://schemas.microsoft.com/office/drawing/2014/main" id="{1F9C768F-2B71-D668-0F61-A90325B8793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3358"/>
          <a:stretch/>
        </p:blipFill>
        <p:spPr>
          <a:xfrm>
            <a:off x="5760720" y="491492"/>
            <a:ext cx="5749303" cy="6012168"/>
          </a:xfrm>
          <a:prstGeom prst="rect">
            <a:avLst/>
          </a:prstGeom>
        </p:spPr>
      </p:pic>
      <p:sp>
        <p:nvSpPr>
          <p:cNvPr id="6" name="Rectangle 5">
            <a:extLst>
              <a:ext uri="{FF2B5EF4-FFF2-40B4-BE49-F238E27FC236}">
                <a16:creationId xmlns:a16="http://schemas.microsoft.com/office/drawing/2014/main" id="{A4A29538-ABF8-59D0-FEEA-C5FD7DC47058}"/>
              </a:ext>
            </a:extLst>
          </p:cNvPr>
          <p:cNvSpPr/>
          <p:nvPr/>
        </p:nvSpPr>
        <p:spPr>
          <a:xfrm>
            <a:off x="5760720" y="4798000"/>
            <a:ext cx="5749303" cy="1460938"/>
          </a:xfrm>
          <a:prstGeom prst="rect">
            <a:avLst/>
          </a:prstGeom>
          <a:solidFill>
            <a:srgbClr val="003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highlight>
                <a:srgbClr val="74C0BA"/>
              </a:highlight>
            </a:endParaRPr>
          </a:p>
        </p:txBody>
      </p:sp>
      <p:sp>
        <p:nvSpPr>
          <p:cNvPr id="10" name="TextBox 9">
            <a:extLst>
              <a:ext uri="{FF2B5EF4-FFF2-40B4-BE49-F238E27FC236}">
                <a16:creationId xmlns:a16="http://schemas.microsoft.com/office/drawing/2014/main" id="{8160CF82-4103-4487-DB16-652FA83DF76C}"/>
              </a:ext>
            </a:extLst>
          </p:cNvPr>
          <p:cNvSpPr txBox="1"/>
          <p:nvPr/>
        </p:nvSpPr>
        <p:spPr>
          <a:xfrm>
            <a:off x="7324366" y="5180606"/>
            <a:ext cx="2622008" cy="584775"/>
          </a:xfrm>
          <a:prstGeom prst="rect">
            <a:avLst/>
          </a:prstGeom>
          <a:noFill/>
        </p:spPr>
        <p:txBody>
          <a:bodyPr wrap="square" rtlCol="0">
            <a:spAutoFit/>
          </a:bodyPr>
          <a:lstStyle/>
          <a:p>
            <a:pPr algn="ctr" defTabSz="457200"/>
            <a:r>
              <a:rPr lang="en-US" sz="3200" dirty="0">
                <a:solidFill>
                  <a:prstClr val="white"/>
                </a:solidFill>
                <a:latin typeface="Raleway ExtraBold"/>
              </a:rPr>
              <a:t>400,000</a:t>
            </a:r>
          </a:p>
        </p:txBody>
      </p:sp>
      <p:sp>
        <p:nvSpPr>
          <p:cNvPr id="11" name="TextBox 10">
            <a:extLst>
              <a:ext uri="{FF2B5EF4-FFF2-40B4-BE49-F238E27FC236}">
                <a16:creationId xmlns:a16="http://schemas.microsoft.com/office/drawing/2014/main" id="{645D1DAD-8881-1943-B9F4-87A0139A6DC9}"/>
              </a:ext>
            </a:extLst>
          </p:cNvPr>
          <p:cNvSpPr txBox="1"/>
          <p:nvPr/>
        </p:nvSpPr>
        <p:spPr>
          <a:xfrm>
            <a:off x="7324366" y="4957467"/>
            <a:ext cx="2702378" cy="307777"/>
          </a:xfrm>
          <a:prstGeom prst="rect">
            <a:avLst/>
          </a:prstGeom>
          <a:noFill/>
        </p:spPr>
        <p:txBody>
          <a:bodyPr wrap="square" rtlCol="0">
            <a:spAutoFit/>
          </a:bodyPr>
          <a:lstStyle/>
          <a:p>
            <a:pPr algn="ctr" defTabSz="457200"/>
            <a:r>
              <a:rPr lang="en-US" sz="1400" b="1" spc="225" dirty="0">
                <a:solidFill>
                  <a:srgbClr val="FF5004"/>
                </a:solidFill>
                <a:latin typeface="Raleway"/>
              </a:rPr>
              <a:t>We have served over </a:t>
            </a:r>
          </a:p>
        </p:txBody>
      </p:sp>
      <p:sp>
        <p:nvSpPr>
          <p:cNvPr id="12" name="TextBox 11">
            <a:extLst>
              <a:ext uri="{FF2B5EF4-FFF2-40B4-BE49-F238E27FC236}">
                <a16:creationId xmlns:a16="http://schemas.microsoft.com/office/drawing/2014/main" id="{9DD6EE4B-A406-613F-2B68-7276D038EEE3}"/>
              </a:ext>
            </a:extLst>
          </p:cNvPr>
          <p:cNvSpPr txBox="1"/>
          <p:nvPr/>
        </p:nvSpPr>
        <p:spPr>
          <a:xfrm>
            <a:off x="6366709" y="5680742"/>
            <a:ext cx="4537322" cy="369332"/>
          </a:xfrm>
          <a:prstGeom prst="rect">
            <a:avLst/>
          </a:prstGeom>
          <a:noFill/>
        </p:spPr>
        <p:txBody>
          <a:bodyPr wrap="square" rtlCol="0">
            <a:spAutoFit/>
          </a:bodyPr>
          <a:lstStyle/>
          <a:p>
            <a:pPr algn="ctr" defTabSz="457200"/>
            <a:r>
              <a:rPr lang="en-US" b="1" dirty="0">
                <a:solidFill>
                  <a:srgbClr val="FF5004"/>
                </a:solidFill>
                <a:latin typeface="Raleway"/>
              </a:rPr>
              <a:t>beautiful meals in the past 4 years.</a:t>
            </a:r>
            <a:endParaRPr lang="en-US" b="1" spc="225" dirty="0">
              <a:solidFill>
                <a:srgbClr val="FF5004"/>
              </a:solidFill>
              <a:latin typeface="Raleway"/>
            </a:endParaRPr>
          </a:p>
        </p:txBody>
      </p:sp>
      <p:sp>
        <p:nvSpPr>
          <p:cNvPr id="18" name="Rectangle 17">
            <a:extLst>
              <a:ext uri="{FF2B5EF4-FFF2-40B4-BE49-F238E27FC236}">
                <a16:creationId xmlns:a16="http://schemas.microsoft.com/office/drawing/2014/main" id="{686BE147-086C-BF59-A1CB-E57C76586604}"/>
              </a:ext>
            </a:extLst>
          </p:cNvPr>
          <p:cNvSpPr/>
          <p:nvPr/>
        </p:nvSpPr>
        <p:spPr>
          <a:xfrm>
            <a:off x="598714" y="1791916"/>
            <a:ext cx="4865916" cy="2121158"/>
          </a:xfrm>
          <a:prstGeom prst="rect">
            <a:avLst/>
          </a:prstGeom>
        </p:spPr>
        <p:txBody>
          <a:bodyPr wrap="square">
            <a:spAutoFit/>
          </a:bodyPr>
          <a:lstStyle/>
          <a:p>
            <a:pPr defTabSz="457200">
              <a:lnSpc>
                <a:spcPct val="150000"/>
              </a:lnSpc>
            </a:pPr>
            <a:r>
              <a:rPr lang="en-US" dirty="0">
                <a:solidFill>
                  <a:prstClr val="white"/>
                </a:solidFill>
                <a:latin typeface="Raleway"/>
              </a:rPr>
              <a:t>We have built the infrastructure that has allowed us to </a:t>
            </a:r>
            <a:r>
              <a:rPr lang="en-US" b="1" dirty="0">
                <a:solidFill>
                  <a:srgbClr val="FF5004"/>
                </a:solidFill>
                <a:latin typeface="Raleway"/>
              </a:rPr>
              <a:t>divert over 500,000 pounds of good food </a:t>
            </a:r>
            <a:r>
              <a:rPr lang="en-US" dirty="0">
                <a:solidFill>
                  <a:prstClr val="white"/>
                </a:solidFill>
                <a:latin typeface="Raleway"/>
              </a:rPr>
              <a:t>from going into the landfill and </a:t>
            </a:r>
            <a:r>
              <a:rPr lang="en-US" b="1" dirty="0">
                <a:solidFill>
                  <a:srgbClr val="FF5004"/>
                </a:solidFill>
                <a:latin typeface="Raleway"/>
              </a:rPr>
              <a:t>prepare over 400,000 beautiful meals </a:t>
            </a:r>
            <a:r>
              <a:rPr lang="en-US" dirty="0">
                <a:solidFill>
                  <a:prstClr val="white"/>
                </a:solidFill>
                <a:latin typeface="Raleway"/>
              </a:rPr>
              <a:t>in the past 4 years.</a:t>
            </a:r>
          </a:p>
        </p:txBody>
      </p:sp>
    </p:spTree>
    <p:extLst>
      <p:ext uri="{BB962C8B-B14F-4D97-AF65-F5344CB8AC3E}">
        <p14:creationId xmlns:p14="http://schemas.microsoft.com/office/powerpoint/2010/main" val="106725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anim calcmode="lin" valueType="num">
                                      <p:cBhvr>
                                        <p:cTn id="27" dur="500" fill="hold"/>
                                        <p:tgtEl>
                                          <p:spTgt spid="18"/>
                                        </p:tgtEl>
                                        <p:attrNameLst>
                                          <p:attrName>ppt_x</p:attrName>
                                        </p:attrNameLst>
                                      </p:cBhvr>
                                      <p:tavLst>
                                        <p:tav tm="0">
                                          <p:val>
                                            <p:strVal val="#ppt_x"/>
                                          </p:val>
                                        </p:tav>
                                        <p:tav tm="100000">
                                          <p:val>
                                            <p:strVal val="#ppt_x"/>
                                          </p:val>
                                        </p:tav>
                                      </p:tavLst>
                                    </p:anim>
                                    <p:anim calcmode="lin" valueType="num">
                                      <p:cBhvr>
                                        <p:cTn id="28"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P spid="12"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7B0D0B0-E050-2BB3-CD27-03C224FB3108}"/>
              </a:ext>
            </a:extLst>
          </p:cNvPr>
          <p:cNvSpPr/>
          <p:nvPr/>
        </p:nvSpPr>
        <p:spPr>
          <a:xfrm>
            <a:off x="6683660" y="-95462"/>
            <a:ext cx="5637040" cy="7048923"/>
          </a:xfrm>
          <a:prstGeom prst="rect">
            <a:avLst/>
          </a:prstGeom>
          <a:solidFill>
            <a:schemeClr val="tx1">
              <a:lumMod val="85000"/>
              <a:lumOff val="1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DB6033E2-2F8E-29E5-D9E5-0852F0C926E4}"/>
              </a:ext>
            </a:extLst>
          </p:cNvPr>
          <p:cNvSpPr txBox="1"/>
          <p:nvPr/>
        </p:nvSpPr>
        <p:spPr>
          <a:xfrm>
            <a:off x="8014797" y="2254858"/>
            <a:ext cx="2868066" cy="584775"/>
          </a:xfrm>
          <a:prstGeom prst="rect">
            <a:avLst/>
          </a:prstGeom>
          <a:noFill/>
        </p:spPr>
        <p:txBody>
          <a:bodyPr wrap="square" rtlCol="0">
            <a:spAutoFit/>
          </a:bodyPr>
          <a:lstStyle/>
          <a:p>
            <a:pPr algn="ctr" defTabSz="457200"/>
            <a:r>
              <a:rPr lang="en-US" sz="3200" dirty="0">
                <a:solidFill>
                  <a:srgbClr val="FF5004"/>
                </a:solidFill>
                <a:latin typeface="Raleway ExtraBold"/>
              </a:rPr>
              <a:t>Who Are We?</a:t>
            </a:r>
          </a:p>
        </p:txBody>
      </p:sp>
      <p:sp>
        <p:nvSpPr>
          <p:cNvPr id="11" name="Rectangle 10">
            <a:extLst>
              <a:ext uri="{FF2B5EF4-FFF2-40B4-BE49-F238E27FC236}">
                <a16:creationId xmlns:a16="http://schemas.microsoft.com/office/drawing/2014/main" id="{95ED3A69-EC78-92CA-924B-93FB93E67FCA}"/>
              </a:ext>
            </a:extLst>
          </p:cNvPr>
          <p:cNvSpPr/>
          <p:nvPr/>
        </p:nvSpPr>
        <p:spPr>
          <a:xfrm>
            <a:off x="6860333" y="2832652"/>
            <a:ext cx="5154994" cy="2121158"/>
          </a:xfrm>
          <a:prstGeom prst="rect">
            <a:avLst/>
          </a:prstGeom>
        </p:spPr>
        <p:txBody>
          <a:bodyPr wrap="square">
            <a:spAutoFit/>
          </a:bodyPr>
          <a:lstStyle/>
          <a:p>
            <a:pPr algn="ctr" defTabSz="457200">
              <a:lnSpc>
                <a:spcPct val="150000"/>
              </a:lnSpc>
            </a:pPr>
            <a:r>
              <a:rPr lang="en-US" dirty="0">
                <a:solidFill>
                  <a:prstClr val="white"/>
                </a:solidFill>
                <a:latin typeface="Raleway"/>
              </a:rPr>
              <a:t>We are a group of professional chefs who have worked in some of Louisville’s finest restaurants and now use our experience and passion to create beautiful meals for our unhoused and food insecure community</a:t>
            </a:r>
          </a:p>
        </p:txBody>
      </p:sp>
      <p:pic>
        <p:nvPicPr>
          <p:cNvPr id="12" name="Picture Placeholder 36" descr="A person standing in a kitchen&#10;&#10;Description automatically generated with low confidence">
            <a:extLst>
              <a:ext uri="{FF2B5EF4-FFF2-40B4-BE49-F238E27FC236}">
                <a16:creationId xmlns:a16="http://schemas.microsoft.com/office/drawing/2014/main" id="{E9DA504A-140D-5685-272C-DE1634DEB0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901" y="-17838"/>
            <a:ext cx="6695561" cy="2825431"/>
          </a:xfrm>
          <a:prstGeom prst="rect">
            <a:avLst/>
          </a:prstGeom>
        </p:spPr>
      </p:pic>
      <p:pic>
        <p:nvPicPr>
          <p:cNvPr id="13" name="Picture Placeholder 40">
            <a:extLst>
              <a:ext uri="{FF2B5EF4-FFF2-40B4-BE49-F238E27FC236}">
                <a16:creationId xmlns:a16="http://schemas.microsoft.com/office/drawing/2014/main" id="{74B80D77-B821-643D-9BB0-B94FDE5AA2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01" y="2946059"/>
            <a:ext cx="3187587" cy="3926599"/>
          </a:xfrm>
          <a:prstGeom prst="rect">
            <a:avLst/>
          </a:prstGeom>
        </p:spPr>
      </p:pic>
      <p:pic>
        <p:nvPicPr>
          <p:cNvPr id="14" name="Picture Placeholder 46" descr="A person holding a container of food&#10;&#10;Description automatically generated with low confidence">
            <a:extLst>
              <a:ext uri="{FF2B5EF4-FFF2-40B4-BE49-F238E27FC236}">
                <a16:creationId xmlns:a16="http://schemas.microsoft.com/office/drawing/2014/main" id="{42DEE2F9-8A93-F5C1-38A0-29A36A3689B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25791" y="2946059"/>
            <a:ext cx="3457869" cy="3969459"/>
          </a:xfrm>
          <a:prstGeom prst="rect">
            <a:avLst/>
          </a:prstGeom>
        </p:spPr>
      </p:pic>
      <p:pic>
        <p:nvPicPr>
          <p:cNvPr id="17" name="Picture 16">
            <a:extLst>
              <a:ext uri="{FF2B5EF4-FFF2-40B4-BE49-F238E27FC236}">
                <a16:creationId xmlns:a16="http://schemas.microsoft.com/office/drawing/2014/main" id="{E567D31B-0D9D-00CB-594E-5558D06953F8}"/>
              </a:ext>
            </a:extLst>
          </p:cNvPr>
          <p:cNvPicPr>
            <a:picLocks noChangeAspect="1"/>
          </p:cNvPicPr>
          <p:nvPr/>
        </p:nvPicPr>
        <p:blipFill rotWithShape="1">
          <a:blip r:embed="rId5">
            <a:extLst>
              <a:ext uri="{28A0092B-C50C-407E-A947-70E740481C1C}">
                <a14:useLocalDpi xmlns:a14="http://schemas.microsoft.com/office/drawing/2010/main" val="0"/>
              </a:ext>
            </a:extLst>
          </a:blip>
          <a:srcRect b="29817"/>
          <a:stretch/>
        </p:blipFill>
        <p:spPr>
          <a:xfrm>
            <a:off x="7472269" y="116343"/>
            <a:ext cx="3953121" cy="1849618"/>
          </a:xfrm>
          <a:prstGeom prst="rect">
            <a:avLst/>
          </a:prstGeom>
        </p:spPr>
      </p:pic>
    </p:spTree>
    <p:extLst>
      <p:ext uri="{BB962C8B-B14F-4D97-AF65-F5344CB8AC3E}">
        <p14:creationId xmlns:p14="http://schemas.microsoft.com/office/powerpoint/2010/main" val="207386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anim calcmode="lin" valueType="num">
                                      <p:cBhvr>
                                        <p:cTn id="12" dur="500" fill="hold"/>
                                        <p:tgtEl>
                                          <p:spTgt spid="11"/>
                                        </p:tgtEl>
                                        <p:attrNameLst>
                                          <p:attrName>ppt_x</p:attrName>
                                        </p:attrNameLst>
                                      </p:cBhvr>
                                      <p:tavLst>
                                        <p:tav tm="0">
                                          <p:val>
                                            <p:strVal val="#ppt_x"/>
                                          </p:val>
                                        </p:tav>
                                        <p:tav tm="100000">
                                          <p:val>
                                            <p:strVal val="#ppt_x"/>
                                          </p:val>
                                        </p:tav>
                                      </p:tavLst>
                                    </p:anim>
                                    <p:anim calcmode="lin" valueType="num">
                                      <p:cBhvr>
                                        <p:cTn id="13" dur="5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A2FA31-4CB8-6395-E632-36223C41D41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34235" y="241379"/>
            <a:ext cx="2265426" cy="1348646"/>
          </a:xfrm>
          <a:prstGeom prst="rect">
            <a:avLst/>
          </a:prstGeom>
        </p:spPr>
      </p:pic>
      <p:sp>
        <p:nvSpPr>
          <p:cNvPr id="5" name="TextBox 4">
            <a:extLst>
              <a:ext uri="{FF2B5EF4-FFF2-40B4-BE49-F238E27FC236}">
                <a16:creationId xmlns:a16="http://schemas.microsoft.com/office/drawing/2014/main" id="{D5ADABA5-7450-D196-EF16-445E828501DE}"/>
              </a:ext>
            </a:extLst>
          </p:cNvPr>
          <p:cNvSpPr txBox="1"/>
          <p:nvPr/>
        </p:nvSpPr>
        <p:spPr>
          <a:xfrm>
            <a:off x="751510" y="1590025"/>
            <a:ext cx="3830877" cy="523220"/>
          </a:xfrm>
          <a:prstGeom prst="rect">
            <a:avLst/>
          </a:prstGeom>
          <a:noFill/>
        </p:spPr>
        <p:txBody>
          <a:bodyPr wrap="square" rtlCol="0">
            <a:spAutoFit/>
          </a:bodyPr>
          <a:lstStyle/>
          <a:p>
            <a:pPr algn="ctr"/>
            <a:r>
              <a:rPr lang="en-US" sz="2800" dirty="0">
                <a:solidFill>
                  <a:srgbClr val="003F7D"/>
                </a:solidFill>
                <a:latin typeface="Raleway" panose="020B0503030101060003" pitchFamily="34" charset="77"/>
              </a:rPr>
              <a:t>Who do we </a:t>
            </a:r>
            <a:r>
              <a:rPr lang="en-US" sz="2800" dirty="0">
                <a:solidFill>
                  <a:srgbClr val="FF5004"/>
                </a:solidFill>
                <a:latin typeface="Raleway" panose="020B0503030101060003" pitchFamily="34" charset="77"/>
              </a:rPr>
              <a:t>serve</a:t>
            </a:r>
            <a:r>
              <a:rPr lang="en-US" sz="2800" dirty="0">
                <a:solidFill>
                  <a:srgbClr val="003F7D"/>
                </a:solidFill>
                <a:latin typeface="Raleway" panose="020B0503030101060003" pitchFamily="34" charset="77"/>
              </a:rPr>
              <a:t>? </a:t>
            </a:r>
          </a:p>
        </p:txBody>
      </p:sp>
      <p:sp>
        <p:nvSpPr>
          <p:cNvPr id="6" name="Rectangle 5">
            <a:extLst>
              <a:ext uri="{FF2B5EF4-FFF2-40B4-BE49-F238E27FC236}">
                <a16:creationId xmlns:a16="http://schemas.microsoft.com/office/drawing/2014/main" id="{64DC8CAE-7123-0AF2-4246-F9C9E387AD5C}"/>
              </a:ext>
            </a:extLst>
          </p:cNvPr>
          <p:cNvSpPr/>
          <p:nvPr/>
        </p:nvSpPr>
        <p:spPr>
          <a:xfrm>
            <a:off x="120532" y="2255089"/>
            <a:ext cx="5092834" cy="2962991"/>
          </a:xfrm>
          <a:prstGeom prst="rect">
            <a:avLst/>
          </a:prstGeom>
        </p:spPr>
        <p:txBody>
          <a:bodyPr wrap="square">
            <a:spAutoFit/>
          </a:bodyPr>
          <a:lstStyle/>
          <a:p>
            <a:pPr algn="ctr">
              <a:lnSpc>
                <a:spcPct val="150000"/>
              </a:lnSpc>
            </a:pPr>
            <a:r>
              <a:rPr lang="en-US" sz="1400" dirty="0">
                <a:latin typeface="Raleway" panose="020B0503030101060003" pitchFamily="34" charset="77"/>
              </a:rPr>
              <a:t>Every day we prepare 1,000 hot, nutritionally dense meals that our street outreach partners take directly to people staying in encampments and on the streets. </a:t>
            </a:r>
          </a:p>
          <a:p>
            <a:pPr algn="ctr">
              <a:lnSpc>
                <a:spcPct val="150000"/>
              </a:lnSpc>
            </a:pPr>
            <a:endParaRPr lang="en-US" sz="1400" dirty="0">
              <a:latin typeface="Raleway" panose="020B0503030101060003" pitchFamily="34" charset="77"/>
            </a:endParaRPr>
          </a:p>
          <a:p>
            <a:pPr algn="ctr">
              <a:lnSpc>
                <a:spcPct val="150000"/>
              </a:lnSpc>
            </a:pPr>
            <a:r>
              <a:rPr lang="en-US" sz="1400" dirty="0">
                <a:latin typeface="Raleway" panose="020B0503030101060003" pitchFamily="34" charset="77"/>
              </a:rPr>
              <a:t>We are partnered with the Arthur Street Hotel, The Hope Village,  Forgotten Louisville, Up for Women, Hope Garden and other front-line feeding organizations, who share our meals and food resources through their work with the unhoused community.</a:t>
            </a:r>
          </a:p>
        </p:txBody>
      </p:sp>
      <p:pic>
        <p:nvPicPr>
          <p:cNvPr id="7" name="Picture Placeholder 40">
            <a:extLst>
              <a:ext uri="{FF2B5EF4-FFF2-40B4-BE49-F238E27FC236}">
                <a16:creationId xmlns:a16="http://schemas.microsoft.com/office/drawing/2014/main" id="{0A109B6C-16D0-AA04-4C3F-09EC404DB1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
          <a:stretch/>
        </p:blipFill>
        <p:spPr>
          <a:xfrm>
            <a:off x="5552745" y="-9351"/>
            <a:ext cx="3224691" cy="3721974"/>
          </a:xfrm>
          <a:prstGeom prst="rect">
            <a:avLst/>
          </a:prstGeom>
        </p:spPr>
      </p:pic>
      <p:pic>
        <p:nvPicPr>
          <p:cNvPr id="8" name="Picture Placeholder 46">
            <a:extLst>
              <a:ext uri="{FF2B5EF4-FFF2-40B4-BE49-F238E27FC236}">
                <a16:creationId xmlns:a16="http://schemas.microsoft.com/office/drawing/2014/main" id="{8DE7BF7B-CD7C-1F65-C523-B16F2692663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68067" y="-9352"/>
            <a:ext cx="3223933" cy="3721975"/>
          </a:xfrm>
          <a:prstGeom prst="rect">
            <a:avLst/>
          </a:prstGeom>
        </p:spPr>
      </p:pic>
      <p:pic>
        <p:nvPicPr>
          <p:cNvPr id="9" name="Picture Placeholder 36">
            <a:extLst>
              <a:ext uri="{FF2B5EF4-FFF2-40B4-BE49-F238E27FC236}">
                <a16:creationId xmlns:a16="http://schemas.microsoft.com/office/drawing/2014/main" id="{8E70F4F4-F6B9-33BC-FB16-D6CB1DE1639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91"/>
          <a:stretch/>
        </p:blipFill>
        <p:spPr>
          <a:xfrm>
            <a:off x="5552746" y="3822700"/>
            <a:ext cx="6639254" cy="3035300"/>
          </a:xfrm>
          <a:prstGeom prst="rect">
            <a:avLst/>
          </a:prstGeom>
        </p:spPr>
      </p:pic>
    </p:spTree>
    <p:extLst>
      <p:ext uri="{BB962C8B-B14F-4D97-AF65-F5344CB8AC3E}">
        <p14:creationId xmlns:p14="http://schemas.microsoft.com/office/powerpoint/2010/main" val="104927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7EE6BE-94B4-EF3F-2269-47D4ED6DE1AD}"/>
              </a:ext>
            </a:extLst>
          </p:cNvPr>
          <p:cNvSpPr/>
          <p:nvPr/>
        </p:nvSpPr>
        <p:spPr>
          <a:xfrm>
            <a:off x="171473" y="320913"/>
            <a:ext cx="8268789" cy="6466115"/>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DB433FD-B2D6-EE55-B41C-9B9507E3E7D4}"/>
              </a:ext>
            </a:extLst>
          </p:cNvPr>
          <p:cNvSpPr txBox="1"/>
          <p:nvPr/>
        </p:nvSpPr>
        <p:spPr>
          <a:xfrm>
            <a:off x="324394" y="774971"/>
            <a:ext cx="5771606" cy="954107"/>
          </a:xfrm>
          <a:prstGeom prst="rect">
            <a:avLst/>
          </a:prstGeom>
          <a:noFill/>
        </p:spPr>
        <p:txBody>
          <a:bodyPr wrap="square" rtlCol="0">
            <a:spAutoFit/>
          </a:bodyPr>
          <a:lstStyle/>
          <a:p>
            <a:pPr algn="ctr" defTabSz="457200"/>
            <a:r>
              <a:rPr lang="en-US" sz="2800" dirty="0">
                <a:solidFill>
                  <a:prstClr val="white"/>
                </a:solidFill>
                <a:latin typeface="Raleway ExtraBold"/>
              </a:rPr>
              <a:t>Why are chefs crucial </a:t>
            </a:r>
          </a:p>
          <a:p>
            <a:pPr algn="ctr" defTabSz="457200"/>
            <a:r>
              <a:rPr lang="en-US" sz="2800" dirty="0">
                <a:solidFill>
                  <a:prstClr val="white"/>
                </a:solidFill>
                <a:latin typeface="Raleway ExtraBold"/>
              </a:rPr>
              <a:t>to this solution?</a:t>
            </a:r>
          </a:p>
        </p:txBody>
      </p:sp>
      <p:pic>
        <p:nvPicPr>
          <p:cNvPr id="25" name="Picture Placeholder 6" descr="A person and person in a kitchen&#10;&#10;Description automatically generated with low confidence">
            <a:extLst>
              <a:ext uri="{FF2B5EF4-FFF2-40B4-BE49-F238E27FC236}">
                <a16:creationId xmlns:a16="http://schemas.microsoft.com/office/drawing/2014/main" id="{600E24EC-CC57-91A4-3DE0-54BDF5D93AB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248921" y="543640"/>
            <a:ext cx="5771606" cy="5770715"/>
          </a:xfrm>
          <a:prstGeom prst="rect">
            <a:avLst/>
          </a:prstGeom>
        </p:spPr>
      </p:pic>
      <p:grpSp>
        <p:nvGrpSpPr>
          <p:cNvPr id="14" name="Group 13">
            <a:extLst>
              <a:ext uri="{FF2B5EF4-FFF2-40B4-BE49-F238E27FC236}">
                <a16:creationId xmlns:a16="http://schemas.microsoft.com/office/drawing/2014/main" id="{A2C19697-D433-4A40-9F05-1305CCE6A05F}"/>
              </a:ext>
            </a:extLst>
          </p:cNvPr>
          <p:cNvGrpSpPr/>
          <p:nvPr/>
        </p:nvGrpSpPr>
        <p:grpSpPr>
          <a:xfrm>
            <a:off x="2747519" y="3001708"/>
            <a:ext cx="925357" cy="854577"/>
            <a:chOff x="4967552" y="2730196"/>
            <a:chExt cx="815294" cy="775949"/>
          </a:xfrm>
          <a:solidFill>
            <a:sysClr val="window" lastClr="FFFFFF"/>
          </a:solidFill>
        </p:grpSpPr>
        <p:sp>
          <p:nvSpPr>
            <p:cNvPr id="15" name="Freeform: Shape 28">
              <a:extLst>
                <a:ext uri="{FF2B5EF4-FFF2-40B4-BE49-F238E27FC236}">
                  <a16:creationId xmlns:a16="http://schemas.microsoft.com/office/drawing/2014/main" id="{74D08E39-342C-21A3-DF19-571F57F4BDCE}"/>
                </a:ext>
              </a:extLst>
            </p:cNvPr>
            <p:cNvSpPr/>
            <p:nvPr/>
          </p:nvSpPr>
          <p:spPr>
            <a:xfrm>
              <a:off x="4967552" y="2925920"/>
              <a:ext cx="407726" cy="580225"/>
            </a:xfrm>
            <a:custGeom>
              <a:avLst/>
              <a:gdLst>
                <a:gd name="connsiteX0" fmla="*/ 400645 w 407725"/>
                <a:gd name="connsiteY0" fmla="*/ 540534 h 580224"/>
                <a:gd name="connsiteX1" fmla="*/ 391236 w 407725"/>
                <a:gd name="connsiteY1" fmla="*/ 415080 h 580224"/>
                <a:gd name="connsiteX2" fmla="*/ 364576 w 407725"/>
                <a:gd name="connsiteY2" fmla="*/ 393125 h 580224"/>
                <a:gd name="connsiteX3" fmla="*/ 358304 w 407725"/>
                <a:gd name="connsiteY3" fmla="*/ 393125 h 580224"/>
                <a:gd name="connsiteX4" fmla="*/ 344190 w 407725"/>
                <a:gd name="connsiteY4" fmla="*/ 317853 h 580224"/>
                <a:gd name="connsiteX5" fmla="*/ 289304 w 407725"/>
                <a:gd name="connsiteY5" fmla="*/ 226898 h 580224"/>
                <a:gd name="connsiteX6" fmla="*/ 289304 w 407725"/>
                <a:gd name="connsiteY6" fmla="*/ 226898 h 580224"/>
                <a:gd name="connsiteX7" fmla="*/ 190509 w 407725"/>
                <a:gd name="connsiteY7" fmla="*/ 165740 h 580224"/>
                <a:gd name="connsiteX8" fmla="*/ 148169 w 407725"/>
                <a:gd name="connsiteY8" fmla="*/ 165740 h 580224"/>
                <a:gd name="connsiteX9" fmla="*/ 146600 w 407725"/>
                <a:gd name="connsiteY9" fmla="*/ 162603 h 580224"/>
                <a:gd name="connsiteX10" fmla="*/ 148169 w 407725"/>
                <a:gd name="connsiteY10" fmla="*/ 151626 h 580224"/>
                <a:gd name="connsiteX11" fmla="*/ 154441 w 407725"/>
                <a:gd name="connsiteY11" fmla="*/ 59104 h 580224"/>
                <a:gd name="connsiteX12" fmla="*/ 113668 w 407725"/>
                <a:gd name="connsiteY12" fmla="*/ 12059 h 580224"/>
                <a:gd name="connsiteX13" fmla="*/ 80737 w 407725"/>
                <a:gd name="connsiteY13" fmla="*/ 24604 h 580224"/>
                <a:gd name="connsiteX14" fmla="*/ 13305 w 407725"/>
                <a:gd name="connsiteY14" fmla="*/ 76354 h 580224"/>
                <a:gd name="connsiteX15" fmla="*/ 63487 w 407725"/>
                <a:gd name="connsiteY15" fmla="*/ 259830 h 580224"/>
                <a:gd name="connsiteX16" fmla="*/ 104260 w 407725"/>
                <a:gd name="connsiteY16" fmla="*/ 317853 h 580224"/>
                <a:gd name="connsiteX17" fmla="*/ 132487 w 407725"/>
                <a:gd name="connsiteY17" fmla="*/ 333534 h 580224"/>
                <a:gd name="connsiteX18" fmla="*/ 185805 w 407725"/>
                <a:gd name="connsiteY18" fmla="*/ 371171 h 580224"/>
                <a:gd name="connsiteX19" fmla="*/ 196782 w 407725"/>
                <a:gd name="connsiteY19" fmla="*/ 407239 h 580224"/>
                <a:gd name="connsiteX20" fmla="*/ 190509 w 407725"/>
                <a:gd name="connsiteY20" fmla="*/ 407239 h 580224"/>
                <a:gd name="connsiteX21" fmla="*/ 168555 w 407725"/>
                <a:gd name="connsiteY21" fmla="*/ 433898 h 580224"/>
                <a:gd name="connsiteX22" fmla="*/ 176395 w 407725"/>
                <a:gd name="connsiteY22" fmla="*/ 546806 h 580224"/>
                <a:gd name="connsiteX23" fmla="*/ 201486 w 407725"/>
                <a:gd name="connsiteY23" fmla="*/ 570329 h 580224"/>
                <a:gd name="connsiteX24" fmla="*/ 370849 w 407725"/>
                <a:gd name="connsiteY24" fmla="*/ 570329 h 580224"/>
                <a:gd name="connsiteX25" fmla="*/ 400645 w 407725"/>
                <a:gd name="connsiteY25" fmla="*/ 540534 h 580224"/>
                <a:gd name="connsiteX26" fmla="*/ 400645 w 407725"/>
                <a:gd name="connsiteY26" fmla="*/ 540534 h 580224"/>
                <a:gd name="connsiteX27" fmla="*/ 134055 w 407725"/>
                <a:gd name="connsiteY27" fmla="*/ 55967 h 580224"/>
                <a:gd name="connsiteX28" fmla="*/ 129350 w 407725"/>
                <a:gd name="connsiteY28" fmla="*/ 117126 h 580224"/>
                <a:gd name="connsiteX29" fmla="*/ 97987 w 407725"/>
                <a:gd name="connsiteY29" fmla="*/ 41854 h 580224"/>
                <a:gd name="connsiteX30" fmla="*/ 134055 w 407725"/>
                <a:gd name="connsiteY30" fmla="*/ 55967 h 580224"/>
                <a:gd name="connsiteX31" fmla="*/ 134055 w 407725"/>
                <a:gd name="connsiteY31" fmla="*/ 55967 h 580224"/>
                <a:gd name="connsiteX32" fmla="*/ 119941 w 407725"/>
                <a:gd name="connsiteY32" fmla="*/ 294330 h 580224"/>
                <a:gd name="connsiteX33" fmla="*/ 88578 w 407725"/>
                <a:gd name="connsiteY33" fmla="*/ 250421 h 580224"/>
                <a:gd name="connsiteX34" fmla="*/ 38396 w 407725"/>
                <a:gd name="connsiteY34" fmla="*/ 66945 h 580224"/>
                <a:gd name="connsiteX35" fmla="*/ 52510 w 407725"/>
                <a:gd name="connsiteY35" fmla="*/ 37149 h 580224"/>
                <a:gd name="connsiteX36" fmla="*/ 74464 w 407725"/>
                <a:gd name="connsiteY36" fmla="*/ 44990 h 580224"/>
                <a:gd name="connsiteX37" fmla="*/ 132487 w 407725"/>
                <a:gd name="connsiteY37" fmla="*/ 181421 h 580224"/>
                <a:gd name="connsiteX38" fmla="*/ 143464 w 407725"/>
                <a:gd name="connsiteY38" fmla="*/ 225330 h 580224"/>
                <a:gd name="connsiteX39" fmla="*/ 207759 w 407725"/>
                <a:gd name="connsiteY39" fmla="*/ 273944 h 580224"/>
                <a:gd name="connsiteX40" fmla="*/ 214032 w 407725"/>
                <a:gd name="connsiteY40" fmla="*/ 277080 h 580224"/>
                <a:gd name="connsiteX41" fmla="*/ 223441 w 407725"/>
                <a:gd name="connsiteY41" fmla="*/ 272375 h 580224"/>
                <a:gd name="connsiteX42" fmla="*/ 221873 w 407725"/>
                <a:gd name="connsiteY42" fmla="*/ 256694 h 580224"/>
                <a:gd name="connsiteX43" fmla="*/ 157577 w 407725"/>
                <a:gd name="connsiteY43" fmla="*/ 208080 h 580224"/>
                <a:gd name="connsiteX44" fmla="*/ 162282 w 407725"/>
                <a:gd name="connsiteY44" fmla="*/ 182990 h 580224"/>
                <a:gd name="connsiteX45" fmla="*/ 181100 w 407725"/>
                <a:gd name="connsiteY45" fmla="*/ 184558 h 580224"/>
                <a:gd name="connsiteX46" fmla="*/ 272054 w 407725"/>
                <a:gd name="connsiteY46" fmla="*/ 241012 h 580224"/>
                <a:gd name="connsiteX47" fmla="*/ 322236 w 407725"/>
                <a:gd name="connsiteY47" fmla="*/ 322557 h 580224"/>
                <a:gd name="connsiteX48" fmla="*/ 334781 w 407725"/>
                <a:gd name="connsiteY48" fmla="*/ 393125 h 580224"/>
                <a:gd name="connsiteX49" fmla="*/ 223441 w 407725"/>
                <a:gd name="connsiteY49" fmla="*/ 400966 h 580224"/>
                <a:gd name="connsiteX50" fmla="*/ 207759 w 407725"/>
                <a:gd name="connsiteY50" fmla="*/ 352353 h 580224"/>
                <a:gd name="connsiteX51" fmla="*/ 119941 w 407725"/>
                <a:gd name="connsiteY51" fmla="*/ 294330 h 580224"/>
                <a:gd name="connsiteX52" fmla="*/ 119941 w 407725"/>
                <a:gd name="connsiteY52" fmla="*/ 294330 h 580224"/>
                <a:gd name="connsiteX53" fmla="*/ 377122 w 407725"/>
                <a:gd name="connsiteY53" fmla="*/ 543670 h 580224"/>
                <a:gd name="connsiteX54" fmla="*/ 377122 w 407725"/>
                <a:gd name="connsiteY54" fmla="*/ 543670 h 580224"/>
                <a:gd name="connsiteX55" fmla="*/ 206191 w 407725"/>
                <a:gd name="connsiteY55" fmla="*/ 543670 h 580224"/>
                <a:gd name="connsiteX56" fmla="*/ 204623 w 407725"/>
                <a:gd name="connsiteY56" fmla="*/ 542102 h 580224"/>
                <a:gd name="connsiteX57" fmla="*/ 196782 w 407725"/>
                <a:gd name="connsiteY57" fmla="*/ 429193 h 580224"/>
                <a:gd name="connsiteX58" fmla="*/ 198350 w 407725"/>
                <a:gd name="connsiteY58" fmla="*/ 427625 h 580224"/>
                <a:gd name="connsiteX59" fmla="*/ 367713 w 407725"/>
                <a:gd name="connsiteY59" fmla="*/ 415080 h 580224"/>
                <a:gd name="connsiteX60" fmla="*/ 367713 w 407725"/>
                <a:gd name="connsiteY60" fmla="*/ 415080 h 580224"/>
                <a:gd name="connsiteX61" fmla="*/ 369281 w 407725"/>
                <a:gd name="connsiteY61" fmla="*/ 415080 h 580224"/>
                <a:gd name="connsiteX62" fmla="*/ 369281 w 407725"/>
                <a:gd name="connsiteY62" fmla="*/ 416648 h 580224"/>
                <a:gd name="connsiteX63" fmla="*/ 377122 w 407725"/>
                <a:gd name="connsiteY63" fmla="*/ 543670 h 580224"/>
                <a:gd name="connsiteX64" fmla="*/ 377122 w 407725"/>
                <a:gd name="connsiteY64" fmla="*/ 543670 h 580224"/>
                <a:gd name="connsiteX65" fmla="*/ 377122 w 407725"/>
                <a:gd name="connsiteY65" fmla="*/ 543670 h 58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07725" h="580224">
                  <a:moveTo>
                    <a:pt x="400645" y="540534"/>
                  </a:moveTo>
                  <a:lnTo>
                    <a:pt x="391236" y="415080"/>
                  </a:lnTo>
                  <a:cubicBezTo>
                    <a:pt x="389667" y="400966"/>
                    <a:pt x="378690" y="391557"/>
                    <a:pt x="364576" y="393125"/>
                  </a:cubicBezTo>
                  <a:lnTo>
                    <a:pt x="358304" y="393125"/>
                  </a:lnTo>
                  <a:cubicBezTo>
                    <a:pt x="355168" y="366466"/>
                    <a:pt x="350463" y="341375"/>
                    <a:pt x="344190" y="317853"/>
                  </a:cubicBezTo>
                  <a:cubicBezTo>
                    <a:pt x="334781" y="284921"/>
                    <a:pt x="326940" y="273944"/>
                    <a:pt x="289304" y="226898"/>
                  </a:cubicBezTo>
                  <a:cubicBezTo>
                    <a:pt x="289304" y="226898"/>
                    <a:pt x="289304" y="226898"/>
                    <a:pt x="289304" y="226898"/>
                  </a:cubicBezTo>
                  <a:cubicBezTo>
                    <a:pt x="275191" y="209648"/>
                    <a:pt x="264213" y="206512"/>
                    <a:pt x="190509" y="165740"/>
                  </a:cubicBezTo>
                  <a:cubicBezTo>
                    <a:pt x="173259" y="156331"/>
                    <a:pt x="159146" y="159467"/>
                    <a:pt x="148169" y="165740"/>
                  </a:cubicBezTo>
                  <a:lnTo>
                    <a:pt x="146600" y="162603"/>
                  </a:lnTo>
                  <a:cubicBezTo>
                    <a:pt x="148169" y="159467"/>
                    <a:pt x="148169" y="154762"/>
                    <a:pt x="148169" y="151626"/>
                  </a:cubicBezTo>
                  <a:lnTo>
                    <a:pt x="154441" y="59104"/>
                  </a:lnTo>
                  <a:cubicBezTo>
                    <a:pt x="156009" y="35581"/>
                    <a:pt x="138759" y="13627"/>
                    <a:pt x="113668" y="12059"/>
                  </a:cubicBezTo>
                  <a:cubicBezTo>
                    <a:pt x="101123" y="10490"/>
                    <a:pt x="88578" y="15195"/>
                    <a:pt x="80737" y="24604"/>
                  </a:cubicBezTo>
                  <a:cubicBezTo>
                    <a:pt x="52510" y="4218"/>
                    <a:pt x="2328" y="24604"/>
                    <a:pt x="13305" y="76354"/>
                  </a:cubicBezTo>
                  <a:cubicBezTo>
                    <a:pt x="13305" y="76354"/>
                    <a:pt x="63487" y="259830"/>
                    <a:pt x="63487" y="259830"/>
                  </a:cubicBezTo>
                  <a:cubicBezTo>
                    <a:pt x="71328" y="292762"/>
                    <a:pt x="94850" y="311580"/>
                    <a:pt x="104260" y="317853"/>
                  </a:cubicBezTo>
                  <a:cubicBezTo>
                    <a:pt x="105828" y="317853"/>
                    <a:pt x="132487" y="333534"/>
                    <a:pt x="132487" y="333534"/>
                  </a:cubicBezTo>
                  <a:cubicBezTo>
                    <a:pt x="171691" y="355489"/>
                    <a:pt x="174827" y="357057"/>
                    <a:pt x="185805" y="371171"/>
                  </a:cubicBezTo>
                  <a:cubicBezTo>
                    <a:pt x="196782" y="385284"/>
                    <a:pt x="196782" y="397829"/>
                    <a:pt x="196782" y="407239"/>
                  </a:cubicBezTo>
                  <a:lnTo>
                    <a:pt x="190509" y="407239"/>
                  </a:lnTo>
                  <a:cubicBezTo>
                    <a:pt x="176395" y="408807"/>
                    <a:pt x="166987" y="419784"/>
                    <a:pt x="168555" y="433898"/>
                  </a:cubicBezTo>
                  <a:lnTo>
                    <a:pt x="176395" y="546806"/>
                  </a:lnTo>
                  <a:cubicBezTo>
                    <a:pt x="177964" y="559352"/>
                    <a:pt x="188941" y="570329"/>
                    <a:pt x="201486" y="570329"/>
                  </a:cubicBezTo>
                  <a:lnTo>
                    <a:pt x="370849" y="570329"/>
                  </a:lnTo>
                  <a:cubicBezTo>
                    <a:pt x="391236" y="567192"/>
                    <a:pt x="402213" y="554647"/>
                    <a:pt x="400645" y="540534"/>
                  </a:cubicBezTo>
                  <a:lnTo>
                    <a:pt x="400645" y="540534"/>
                  </a:lnTo>
                  <a:close/>
                  <a:moveTo>
                    <a:pt x="134055" y="55967"/>
                  </a:moveTo>
                  <a:lnTo>
                    <a:pt x="129350" y="117126"/>
                  </a:lnTo>
                  <a:cubicBezTo>
                    <a:pt x="97987" y="40285"/>
                    <a:pt x="101123" y="46558"/>
                    <a:pt x="97987" y="41854"/>
                  </a:cubicBezTo>
                  <a:cubicBezTo>
                    <a:pt x="110532" y="26172"/>
                    <a:pt x="135623" y="35581"/>
                    <a:pt x="134055" y="55967"/>
                  </a:cubicBezTo>
                  <a:lnTo>
                    <a:pt x="134055" y="55967"/>
                  </a:lnTo>
                  <a:close/>
                  <a:moveTo>
                    <a:pt x="119941" y="294330"/>
                  </a:moveTo>
                  <a:cubicBezTo>
                    <a:pt x="102691" y="283353"/>
                    <a:pt x="94850" y="269239"/>
                    <a:pt x="88578" y="250421"/>
                  </a:cubicBezTo>
                  <a:lnTo>
                    <a:pt x="38396" y="66945"/>
                  </a:lnTo>
                  <a:cubicBezTo>
                    <a:pt x="36828" y="62240"/>
                    <a:pt x="35260" y="41854"/>
                    <a:pt x="52510" y="37149"/>
                  </a:cubicBezTo>
                  <a:cubicBezTo>
                    <a:pt x="61919" y="35581"/>
                    <a:pt x="68191" y="38717"/>
                    <a:pt x="74464" y="44990"/>
                  </a:cubicBezTo>
                  <a:cubicBezTo>
                    <a:pt x="77601" y="48126"/>
                    <a:pt x="71328" y="35581"/>
                    <a:pt x="132487" y="181421"/>
                  </a:cubicBezTo>
                  <a:cubicBezTo>
                    <a:pt x="127782" y="193967"/>
                    <a:pt x="126214" y="212785"/>
                    <a:pt x="143464" y="225330"/>
                  </a:cubicBezTo>
                  <a:cubicBezTo>
                    <a:pt x="162282" y="239444"/>
                    <a:pt x="206191" y="273944"/>
                    <a:pt x="207759" y="273944"/>
                  </a:cubicBezTo>
                  <a:cubicBezTo>
                    <a:pt x="209327" y="275512"/>
                    <a:pt x="212464" y="277080"/>
                    <a:pt x="214032" y="277080"/>
                  </a:cubicBezTo>
                  <a:cubicBezTo>
                    <a:pt x="217168" y="277080"/>
                    <a:pt x="220304" y="275512"/>
                    <a:pt x="223441" y="272375"/>
                  </a:cubicBezTo>
                  <a:cubicBezTo>
                    <a:pt x="226577" y="267671"/>
                    <a:pt x="226577" y="259830"/>
                    <a:pt x="221873" y="256694"/>
                  </a:cubicBezTo>
                  <a:cubicBezTo>
                    <a:pt x="221873" y="256694"/>
                    <a:pt x="176395" y="222194"/>
                    <a:pt x="157577" y="208080"/>
                  </a:cubicBezTo>
                  <a:cubicBezTo>
                    <a:pt x="146600" y="200240"/>
                    <a:pt x="154441" y="187694"/>
                    <a:pt x="162282" y="182990"/>
                  </a:cubicBezTo>
                  <a:cubicBezTo>
                    <a:pt x="168555" y="179853"/>
                    <a:pt x="173259" y="179853"/>
                    <a:pt x="181100" y="184558"/>
                  </a:cubicBezTo>
                  <a:cubicBezTo>
                    <a:pt x="251668" y="223762"/>
                    <a:pt x="261077" y="228467"/>
                    <a:pt x="272054" y="241012"/>
                  </a:cubicBezTo>
                  <a:cubicBezTo>
                    <a:pt x="309690" y="288057"/>
                    <a:pt x="314395" y="295898"/>
                    <a:pt x="322236" y="322557"/>
                  </a:cubicBezTo>
                  <a:cubicBezTo>
                    <a:pt x="328509" y="346080"/>
                    <a:pt x="333213" y="369602"/>
                    <a:pt x="334781" y="393125"/>
                  </a:cubicBezTo>
                  <a:lnTo>
                    <a:pt x="223441" y="400966"/>
                  </a:lnTo>
                  <a:cubicBezTo>
                    <a:pt x="223441" y="391557"/>
                    <a:pt x="223441" y="372739"/>
                    <a:pt x="207759" y="352353"/>
                  </a:cubicBezTo>
                  <a:cubicBezTo>
                    <a:pt x="192077" y="331966"/>
                    <a:pt x="185805" y="331966"/>
                    <a:pt x="119941" y="294330"/>
                  </a:cubicBezTo>
                  <a:lnTo>
                    <a:pt x="119941" y="294330"/>
                  </a:lnTo>
                  <a:close/>
                  <a:moveTo>
                    <a:pt x="377122" y="543670"/>
                  </a:moveTo>
                  <a:cubicBezTo>
                    <a:pt x="377122" y="543670"/>
                    <a:pt x="377122" y="543670"/>
                    <a:pt x="377122" y="543670"/>
                  </a:cubicBezTo>
                  <a:lnTo>
                    <a:pt x="206191" y="543670"/>
                  </a:lnTo>
                  <a:cubicBezTo>
                    <a:pt x="204623" y="543670"/>
                    <a:pt x="204623" y="543670"/>
                    <a:pt x="204623" y="542102"/>
                  </a:cubicBezTo>
                  <a:lnTo>
                    <a:pt x="196782" y="429193"/>
                  </a:lnTo>
                  <a:cubicBezTo>
                    <a:pt x="196782" y="429193"/>
                    <a:pt x="196782" y="427625"/>
                    <a:pt x="198350" y="427625"/>
                  </a:cubicBezTo>
                  <a:cubicBezTo>
                    <a:pt x="217168" y="426057"/>
                    <a:pt x="347327" y="416648"/>
                    <a:pt x="367713" y="415080"/>
                  </a:cubicBezTo>
                  <a:cubicBezTo>
                    <a:pt x="367713" y="415080"/>
                    <a:pt x="367713" y="415080"/>
                    <a:pt x="367713" y="415080"/>
                  </a:cubicBezTo>
                  <a:cubicBezTo>
                    <a:pt x="367713" y="415080"/>
                    <a:pt x="367713" y="415080"/>
                    <a:pt x="369281" y="415080"/>
                  </a:cubicBezTo>
                  <a:cubicBezTo>
                    <a:pt x="369281" y="415080"/>
                    <a:pt x="369281" y="415080"/>
                    <a:pt x="369281" y="416648"/>
                  </a:cubicBezTo>
                  <a:lnTo>
                    <a:pt x="377122" y="543670"/>
                  </a:lnTo>
                  <a:cubicBezTo>
                    <a:pt x="377122" y="543670"/>
                    <a:pt x="377122" y="543670"/>
                    <a:pt x="377122" y="543670"/>
                  </a:cubicBezTo>
                  <a:lnTo>
                    <a:pt x="377122" y="543670"/>
                  </a:ln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prstClr val="white"/>
                </a:solidFill>
                <a:effectLst/>
                <a:uLnTx/>
                <a:uFillTx/>
                <a:latin typeface="Raleway"/>
              </a:endParaRPr>
            </a:p>
          </p:txBody>
        </p:sp>
        <p:sp>
          <p:nvSpPr>
            <p:cNvPr id="16" name="Freeform: Shape 29">
              <a:extLst>
                <a:ext uri="{FF2B5EF4-FFF2-40B4-BE49-F238E27FC236}">
                  <a16:creationId xmlns:a16="http://schemas.microsoft.com/office/drawing/2014/main" id="{744A2A8E-FA46-8F43-4819-B0B5A6BE9E67}"/>
                </a:ext>
              </a:extLst>
            </p:cNvPr>
            <p:cNvSpPr/>
            <p:nvPr/>
          </p:nvSpPr>
          <p:spPr>
            <a:xfrm>
              <a:off x="5375120" y="2923217"/>
              <a:ext cx="407726" cy="564543"/>
            </a:xfrm>
            <a:custGeom>
              <a:avLst/>
              <a:gdLst>
                <a:gd name="connsiteX0" fmla="*/ 331802 w 407725"/>
                <a:gd name="connsiteY0" fmla="*/ 24170 h 564543"/>
                <a:gd name="connsiteX1" fmla="*/ 258098 w 407725"/>
                <a:gd name="connsiteY1" fmla="*/ 58670 h 564543"/>
                <a:gd name="connsiteX2" fmla="*/ 264370 w 407725"/>
                <a:gd name="connsiteY2" fmla="*/ 151193 h 564543"/>
                <a:gd name="connsiteX3" fmla="*/ 265939 w 407725"/>
                <a:gd name="connsiteY3" fmla="*/ 162170 h 564543"/>
                <a:gd name="connsiteX4" fmla="*/ 264370 w 407725"/>
                <a:gd name="connsiteY4" fmla="*/ 165306 h 564543"/>
                <a:gd name="connsiteX5" fmla="*/ 222030 w 407725"/>
                <a:gd name="connsiteY5" fmla="*/ 165306 h 564543"/>
                <a:gd name="connsiteX6" fmla="*/ 123235 w 407725"/>
                <a:gd name="connsiteY6" fmla="*/ 226465 h 564543"/>
                <a:gd name="connsiteX7" fmla="*/ 123235 w 407725"/>
                <a:gd name="connsiteY7" fmla="*/ 226465 h 564543"/>
                <a:gd name="connsiteX8" fmla="*/ 68349 w 407725"/>
                <a:gd name="connsiteY8" fmla="*/ 317419 h 564543"/>
                <a:gd name="connsiteX9" fmla="*/ 54235 w 407725"/>
                <a:gd name="connsiteY9" fmla="*/ 392692 h 564543"/>
                <a:gd name="connsiteX10" fmla="*/ 47962 w 407725"/>
                <a:gd name="connsiteY10" fmla="*/ 392692 h 564543"/>
                <a:gd name="connsiteX11" fmla="*/ 21303 w 407725"/>
                <a:gd name="connsiteY11" fmla="*/ 414646 h 564543"/>
                <a:gd name="connsiteX12" fmla="*/ 11894 w 407725"/>
                <a:gd name="connsiteY12" fmla="*/ 540100 h 564543"/>
                <a:gd name="connsiteX13" fmla="*/ 36985 w 407725"/>
                <a:gd name="connsiteY13" fmla="*/ 566759 h 564543"/>
                <a:gd name="connsiteX14" fmla="*/ 99712 w 407725"/>
                <a:gd name="connsiteY14" fmla="*/ 566759 h 564543"/>
                <a:gd name="connsiteX15" fmla="*/ 110689 w 407725"/>
                <a:gd name="connsiteY15" fmla="*/ 555782 h 564543"/>
                <a:gd name="connsiteX16" fmla="*/ 99712 w 407725"/>
                <a:gd name="connsiteY16" fmla="*/ 544805 h 564543"/>
                <a:gd name="connsiteX17" fmla="*/ 36985 w 407725"/>
                <a:gd name="connsiteY17" fmla="*/ 544805 h 564543"/>
                <a:gd name="connsiteX18" fmla="*/ 35417 w 407725"/>
                <a:gd name="connsiteY18" fmla="*/ 544805 h 564543"/>
                <a:gd name="connsiteX19" fmla="*/ 35417 w 407725"/>
                <a:gd name="connsiteY19" fmla="*/ 543237 h 564543"/>
                <a:gd name="connsiteX20" fmla="*/ 44826 w 407725"/>
                <a:gd name="connsiteY20" fmla="*/ 417783 h 564543"/>
                <a:gd name="connsiteX21" fmla="*/ 44826 w 407725"/>
                <a:gd name="connsiteY21" fmla="*/ 416214 h 564543"/>
                <a:gd name="connsiteX22" fmla="*/ 46394 w 407725"/>
                <a:gd name="connsiteY22" fmla="*/ 416214 h 564543"/>
                <a:gd name="connsiteX23" fmla="*/ 215757 w 407725"/>
                <a:gd name="connsiteY23" fmla="*/ 428760 h 564543"/>
                <a:gd name="connsiteX24" fmla="*/ 217325 w 407725"/>
                <a:gd name="connsiteY24" fmla="*/ 430328 h 564543"/>
                <a:gd name="connsiteX25" fmla="*/ 209484 w 407725"/>
                <a:gd name="connsiteY25" fmla="*/ 543237 h 564543"/>
                <a:gd name="connsiteX26" fmla="*/ 207916 w 407725"/>
                <a:gd name="connsiteY26" fmla="*/ 544805 h 564543"/>
                <a:gd name="connsiteX27" fmla="*/ 154598 w 407725"/>
                <a:gd name="connsiteY27" fmla="*/ 544805 h 564543"/>
                <a:gd name="connsiteX28" fmla="*/ 143621 w 407725"/>
                <a:gd name="connsiteY28" fmla="*/ 555782 h 564543"/>
                <a:gd name="connsiteX29" fmla="*/ 154598 w 407725"/>
                <a:gd name="connsiteY29" fmla="*/ 566759 h 564543"/>
                <a:gd name="connsiteX30" fmla="*/ 207916 w 407725"/>
                <a:gd name="connsiteY30" fmla="*/ 566759 h 564543"/>
                <a:gd name="connsiteX31" fmla="*/ 233007 w 407725"/>
                <a:gd name="connsiteY31" fmla="*/ 543237 h 564543"/>
                <a:gd name="connsiteX32" fmla="*/ 240848 w 407725"/>
                <a:gd name="connsiteY32" fmla="*/ 430328 h 564543"/>
                <a:gd name="connsiteX33" fmla="*/ 218894 w 407725"/>
                <a:gd name="connsiteY33" fmla="*/ 403669 h 564543"/>
                <a:gd name="connsiteX34" fmla="*/ 212621 w 407725"/>
                <a:gd name="connsiteY34" fmla="*/ 403669 h 564543"/>
                <a:gd name="connsiteX35" fmla="*/ 212621 w 407725"/>
                <a:gd name="connsiteY35" fmla="*/ 395828 h 564543"/>
                <a:gd name="connsiteX36" fmla="*/ 223598 w 407725"/>
                <a:gd name="connsiteY36" fmla="*/ 367601 h 564543"/>
                <a:gd name="connsiteX37" fmla="*/ 306711 w 407725"/>
                <a:gd name="connsiteY37" fmla="*/ 314283 h 564543"/>
                <a:gd name="connsiteX38" fmla="*/ 306711 w 407725"/>
                <a:gd name="connsiteY38" fmla="*/ 314283 h 564543"/>
                <a:gd name="connsiteX39" fmla="*/ 347484 w 407725"/>
                <a:gd name="connsiteY39" fmla="*/ 256260 h 564543"/>
                <a:gd name="connsiteX40" fmla="*/ 397665 w 407725"/>
                <a:gd name="connsiteY40" fmla="*/ 72784 h 564543"/>
                <a:gd name="connsiteX41" fmla="*/ 397665 w 407725"/>
                <a:gd name="connsiteY41" fmla="*/ 72784 h 564543"/>
                <a:gd name="connsiteX42" fmla="*/ 331802 w 407725"/>
                <a:gd name="connsiteY42" fmla="*/ 24170 h 564543"/>
                <a:gd name="connsiteX43" fmla="*/ 331802 w 407725"/>
                <a:gd name="connsiteY43" fmla="*/ 24170 h 564543"/>
                <a:gd name="connsiteX44" fmla="*/ 316120 w 407725"/>
                <a:gd name="connsiteY44" fmla="*/ 42989 h 564543"/>
                <a:gd name="connsiteX45" fmla="*/ 284757 w 407725"/>
                <a:gd name="connsiteY45" fmla="*/ 118261 h 564543"/>
                <a:gd name="connsiteX46" fmla="*/ 280052 w 407725"/>
                <a:gd name="connsiteY46" fmla="*/ 57102 h 564543"/>
                <a:gd name="connsiteX47" fmla="*/ 316120 w 407725"/>
                <a:gd name="connsiteY47" fmla="*/ 42989 h 564543"/>
                <a:gd name="connsiteX48" fmla="*/ 316120 w 407725"/>
                <a:gd name="connsiteY48" fmla="*/ 42989 h 564543"/>
                <a:gd name="connsiteX49" fmla="*/ 375711 w 407725"/>
                <a:gd name="connsiteY49" fmla="*/ 71216 h 564543"/>
                <a:gd name="connsiteX50" fmla="*/ 325529 w 407725"/>
                <a:gd name="connsiteY50" fmla="*/ 254692 h 564543"/>
                <a:gd name="connsiteX51" fmla="*/ 294166 w 407725"/>
                <a:gd name="connsiteY51" fmla="*/ 297033 h 564543"/>
                <a:gd name="connsiteX52" fmla="*/ 204780 w 407725"/>
                <a:gd name="connsiteY52" fmla="*/ 356624 h 564543"/>
                <a:gd name="connsiteX53" fmla="*/ 189098 w 407725"/>
                <a:gd name="connsiteY53" fmla="*/ 405237 h 564543"/>
                <a:gd name="connsiteX54" fmla="*/ 77758 w 407725"/>
                <a:gd name="connsiteY54" fmla="*/ 397396 h 564543"/>
                <a:gd name="connsiteX55" fmla="*/ 90303 w 407725"/>
                <a:gd name="connsiteY55" fmla="*/ 326828 h 564543"/>
                <a:gd name="connsiteX56" fmla="*/ 140485 w 407725"/>
                <a:gd name="connsiteY56" fmla="*/ 245283 h 564543"/>
                <a:gd name="connsiteX57" fmla="*/ 231439 w 407725"/>
                <a:gd name="connsiteY57" fmla="*/ 188829 h 564543"/>
                <a:gd name="connsiteX58" fmla="*/ 256530 w 407725"/>
                <a:gd name="connsiteY58" fmla="*/ 195102 h 564543"/>
                <a:gd name="connsiteX59" fmla="*/ 256530 w 407725"/>
                <a:gd name="connsiteY59" fmla="*/ 195102 h 564543"/>
                <a:gd name="connsiteX60" fmla="*/ 256530 w 407725"/>
                <a:gd name="connsiteY60" fmla="*/ 195102 h 564543"/>
                <a:gd name="connsiteX61" fmla="*/ 253393 w 407725"/>
                <a:gd name="connsiteY61" fmla="*/ 213920 h 564543"/>
                <a:gd name="connsiteX62" fmla="*/ 189098 w 407725"/>
                <a:gd name="connsiteY62" fmla="*/ 262533 h 564543"/>
                <a:gd name="connsiteX63" fmla="*/ 187530 w 407725"/>
                <a:gd name="connsiteY63" fmla="*/ 278215 h 564543"/>
                <a:gd name="connsiteX64" fmla="*/ 196939 w 407725"/>
                <a:gd name="connsiteY64" fmla="*/ 282919 h 564543"/>
                <a:gd name="connsiteX65" fmla="*/ 203212 w 407725"/>
                <a:gd name="connsiteY65" fmla="*/ 279783 h 564543"/>
                <a:gd name="connsiteX66" fmla="*/ 267507 w 407725"/>
                <a:gd name="connsiteY66" fmla="*/ 231170 h 564543"/>
                <a:gd name="connsiteX67" fmla="*/ 278484 w 407725"/>
                <a:gd name="connsiteY67" fmla="*/ 187261 h 564543"/>
                <a:gd name="connsiteX68" fmla="*/ 336507 w 407725"/>
                <a:gd name="connsiteY68" fmla="*/ 49261 h 564543"/>
                <a:gd name="connsiteX69" fmla="*/ 375711 w 407725"/>
                <a:gd name="connsiteY69" fmla="*/ 71216 h 564543"/>
                <a:gd name="connsiteX70" fmla="*/ 375711 w 407725"/>
                <a:gd name="connsiteY70" fmla="*/ 71216 h 56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7725" h="564543">
                  <a:moveTo>
                    <a:pt x="331802" y="24170"/>
                  </a:moveTo>
                  <a:cubicBezTo>
                    <a:pt x="303575" y="-4057"/>
                    <a:pt x="254961" y="19466"/>
                    <a:pt x="258098" y="58670"/>
                  </a:cubicBezTo>
                  <a:lnTo>
                    <a:pt x="264370" y="151193"/>
                  </a:lnTo>
                  <a:cubicBezTo>
                    <a:pt x="264370" y="154329"/>
                    <a:pt x="265939" y="159034"/>
                    <a:pt x="265939" y="162170"/>
                  </a:cubicBezTo>
                  <a:lnTo>
                    <a:pt x="264370" y="165306"/>
                  </a:lnTo>
                  <a:cubicBezTo>
                    <a:pt x="253393" y="159034"/>
                    <a:pt x="237712" y="155897"/>
                    <a:pt x="222030" y="165306"/>
                  </a:cubicBezTo>
                  <a:cubicBezTo>
                    <a:pt x="148326" y="206079"/>
                    <a:pt x="137348" y="210783"/>
                    <a:pt x="123235" y="226465"/>
                  </a:cubicBezTo>
                  <a:cubicBezTo>
                    <a:pt x="123235" y="226465"/>
                    <a:pt x="123235" y="226465"/>
                    <a:pt x="123235" y="226465"/>
                  </a:cubicBezTo>
                  <a:cubicBezTo>
                    <a:pt x="85599" y="273510"/>
                    <a:pt x="77758" y="284488"/>
                    <a:pt x="68349" y="317419"/>
                  </a:cubicBezTo>
                  <a:cubicBezTo>
                    <a:pt x="62076" y="340942"/>
                    <a:pt x="57371" y="367601"/>
                    <a:pt x="54235" y="392692"/>
                  </a:cubicBezTo>
                  <a:lnTo>
                    <a:pt x="47962" y="392692"/>
                  </a:lnTo>
                  <a:cubicBezTo>
                    <a:pt x="33849" y="391124"/>
                    <a:pt x="22872" y="402101"/>
                    <a:pt x="21303" y="414646"/>
                  </a:cubicBezTo>
                  <a:lnTo>
                    <a:pt x="11894" y="540100"/>
                  </a:lnTo>
                  <a:cubicBezTo>
                    <a:pt x="10326" y="554214"/>
                    <a:pt x="22872" y="566759"/>
                    <a:pt x="36985" y="566759"/>
                  </a:cubicBezTo>
                  <a:lnTo>
                    <a:pt x="99712" y="566759"/>
                  </a:lnTo>
                  <a:cubicBezTo>
                    <a:pt x="105985" y="566759"/>
                    <a:pt x="110689" y="562055"/>
                    <a:pt x="110689" y="555782"/>
                  </a:cubicBezTo>
                  <a:cubicBezTo>
                    <a:pt x="110689" y="549509"/>
                    <a:pt x="105985" y="544805"/>
                    <a:pt x="99712" y="544805"/>
                  </a:cubicBezTo>
                  <a:lnTo>
                    <a:pt x="36985" y="544805"/>
                  </a:lnTo>
                  <a:cubicBezTo>
                    <a:pt x="36985" y="544805"/>
                    <a:pt x="36985" y="544805"/>
                    <a:pt x="35417" y="544805"/>
                  </a:cubicBezTo>
                  <a:cubicBezTo>
                    <a:pt x="35417" y="544805"/>
                    <a:pt x="35417" y="544805"/>
                    <a:pt x="35417" y="543237"/>
                  </a:cubicBezTo>
                  <a:lnTo>
                    <a:pt x="44826" y="417783"/>
                  </a:lnTo>
                  <a:cubicBezTo>
                    <a:pt x="44826" y="417783"/>
                    <a:pt x="44826" y="417783"/>
                    <a:pt x="44826" y="416214"/>
                  </a:cubicBezTo>
                  <a:cubicBezTo>
                    <a:pt x="44826" y="416214"/>
                    <a:pt x="44826" y="416214"/>
                    <a:pt x="46394" y="416214"/>
                  </a:cubicBezTo>
                  <a:cubicBezTo>
                    <a:pt x="80894" y="419351"/>
                    <a:pt x="181257" y="425623"/>
                    <a:pt x="215757" y="428760"/>
                  </a:cubicBezTo>
                  <a:cubicBezTo>
                    <a:pt x="215757" y="428760"/>
                    <a:pt x="217325" y="428760"/>
                    <a:pt x="217325" y="430328"/>
                  </a:cubicBezTo>
                  <a:lnTo>
                    <a:pt x="209484" y="543237"/>
                  </a:lnTo>
                  <a:cubicBezTo>
                    <a:pt x="209484" y="544805"/>
                    <a:pt x="209484" y="544805"/>
                    <a:pt x="207916" y="544805"/>
                  </a:cubicBezTo>
                  <a:lnTo>
                    <a:pt x="154598" y="544805"/>
                  </a:lnTo>
                  <a:cubicBezTo>
                    <a:pt x="148326" y="544805"/>
                    <a:pt x="143621" y="549509"/>
                    <a:pt x="143621" y="555782"/>
                  </a:cubicBezTo>
                  <a:cubicBezTo>
                    <a:pt x="143621" y="562055"/>
                    <a:pt x="148326" y="566759"/>
                    <a:pt x="154598" y="566759"/>
                  </a:cubicBezTo>
                  <a:lnTo>
                    <a:pt x="207916" y="566759"/>
                  </a:lnTo>
                  <a:cubicBezTo>
                    <a:pt x="220462" y="566759"/>
                    <a:pt x="231439" y="557350"/>
                    <a:pt x="233007" y="543237"/>
                  </a:cubicBezTo>
                  <a:lnTo>
                    <a:pt x="240848" y="430328"/>
                  </a:lnTo>
                  <a:cubicBezTo>
                    <a:pt x="242416" y="416214"/>
                    <a:pt x="231439" y="405237"/>
                    <a:pt x="218894" y="403669"/>
                  </a:cubicBezTo>
                  <a:lnTo>
                    <a:pt x="212621" y="403669"/>
                  </a:lnTo>
                  <a:lnTo>
                    <a:pt x="212621" y="395828"/>
                  </a:lnTo>
                  <a:cubicBezTo>
                    <a:pt x="212621" y="384851"/>
                    <a:pt x="217325" y="375442"/>
                    <a:pt x="223598" y="367601"/>
                  </a:cubicBezTo>
                  <a:cubicBezTo>
                    <a:pt x="236143" y="350351"/>
                    <a:pt x="239280" y="350351"/>
                    <a:pt x="306711" y="314283"/>
                  </a:cubicBezTo>
                  <a:cubicBezTo>
                    <a:pt x="306711" y="314283"/>
                    <a:pt x="306711" y="314283"/>
                    <a:pt x="306711" y="314283"/>
                  </a:cubicBezTo>
                  <a:cubicBezTo>
                    <a:pt x="316120" y="308010"/>
                    <a:pt x="341211" y="289192"/>
                    <a:pt x="347484" y="256260"/>
                  </a:cubicBezTo>
                  <a:lnTo>
                    <a:pt x="397665" y="72784"/>
                  </a:lnTo>
                  <a:cubicBezTo>
                    <a:pt x="397665" y="72784"/>
                    <a:pt x="397665" y="72784"/>
                    <a:pt x="397665" y="72784"/>
                  </a:cubicBezTo>
                  <a:cubicBezTo>
                    <a:pt x="408643" y="24170"/>
                    <a:pt x="358461" y="3784"/>
                    <a:pt x="331802" y="24170"/>
                  </a:cubicBezTo>
                  <a:lnTo>
                    <a:pt x="331802" y="24170"/>
                  </a:lnTo>
                  <a:close/>
                  <a:moveTo>
                    <a:pt x="316120" y="42989"/>
                  </a:moveTo>
                  <a:cubicBezTo>
                    <a:pt x="312984" y="47693"/>
                    <a:pt x="319257" y="36716"/>
                    <a:pt x="284757" y="118261"/>
                  </a:cubicBezTo>
                  <a:lnTo>
                    <a:pt x="280052" y="57102"/>
                  </a:lnTo>
                  <a:cubicBezTo>
                    <a:pt x="278484" y="38284"/>
                    <a:pt x="303575" y="28875"/>
                    <a:pt x="316120" y="42989"/>
                  </a:cubicBezTo>
                  <a:lnTo>
                    <a:pt x="316120" y="42989"/>
                  </a:lnTo>
                  <a:close/>
                  <a:moveTo>
                    <a:pt x="375711" y="71216"/>
                  </a:moveTo>
                  <a:cubicBezTo>
                    <a:pt x="375711" y="71216"/>
                    <a:pt x="325529" y="254692"/>
                    <a:pt x="325529" y="254692"/>
                  </a:cubicBezTo>
                  <a:cubicBezTo>
                    <a:pt x="320825" y="278215"/>
                    <a:pt x="303575" y="290760"/>
                    <a:pt x="294166" y="297033"/>
                  </a:cubicBezTo>
                  <a:cubicBezTo>
                    <a:pt x="226734" y="334669"/>
                    <a:pt x="222030" y="334669"/>
                    <a:pt x="204780" y="356624"/>
                  </a:cubicBezTo>
                  <a:cubicBezTo>
                    <a:pt x="190666" y="375442"/>
                    <a:pt x="189098" y="394260"/>
                    <a:pt x="189098" y="405237"/>
                  </a:cubicBezTo>
                  <a:cubicBezTo>
                    <a:pt x="171848" y="403669"/>
                    <a:pt x="88735" y="397396"/>
                    <a:pt x="77758" y="397396"/>
                  </a:cubicBezTo>
                  <a:cubicBezTo>
                    <a:pt x="80894" y="372305"/>
                    <a:pt x="84030" y="348783"/>
                    <a:pt x="90303" y="326828"/>
                  </a:cubicBezTo>
                  <a:cubicBezTo>
                    <a:pt x="98144" y="298601"/>
                    <a:pt x="102848" y="290760"/>
                    <a:pt x="140485" y="245283"/>
                  </a:cubicBezTo>
                  <a:cubicBezTo>
                    <a:pt x="151462" y="232738"/>
                    <a:pt x="160871" y="228033"/>
                    <a:pt x="231439" y="188829"/>
                  </a:cubicBezTo>
                  <a:cubicBezTo>
                    <a:pt x="247120" y="180988"/>
                    <a:pt x="254961" y="190397"/>
                    <a:pt x="256530" y="195102"/>
                  </a:cubicBezTo>
                  <a:cubicBezTo>
                    <a:pt x="256530" y="195102"/>
                    <a:pt x="256530" y="195102"/>
                    <a:pt x="256530" y="195102"/>
                  </a:cubicBezTo>
                  <a:cubicBezTo>
                    <a:pt x="256530" y="195102"/>
                    <a:pt x="256530" y="195102"/>
                    <a:pt x="256530" y="195102"/>
                  </a:cubicBezTo>
                  <a:cubicBezTo>
                    <a:pt x="259666" y="199806"/>
                    <a:pt x="262802" y="206079"/>
                    <a:pt x="253393" y="213920"/>
                  </a:cubicBezTo>
                  <a:cubicBezTo>
                    <a:pt x="234575" y="228033"/>
                    <a:pt x="190666" y="262533"/>
                    <a:pt x="189098" y="262533"/>
                  </a:cubicBezTo>
                  <a:cubicBezTo>
                    <a:pt x="184393" y="265670"/>
                    <a:pt x="182825" y="273510"/>
                    <a:pt x="187530" y="278215"/>
                  </a:cubicBezTo>
                  <a:cubicBezTo>
                    <a:pt x="189098" y="281351"/>
                    <a:pt x="193803" y="282919"/>
                    <a:pt x="196939" y="282919"/>
                  </a:cubicBezTo>
                  <a:cubicBezTo>
                    <a:pt x="200075" y="282919"/>
                    <a:pt x="201643" y="282919"/>
                    <a:pt x="203212" y="279783"/>
                  </a:cubicBezTo>
                  <a:cubicBezTo>
                    <a:pt x="203212" y="279783"/>
                    <a:pt x="248689" y="245283"/>
                    <a:pt x="267507" y="231170"/>
                  </a:cubicBezTo>
                  <a:cubicBezTo>
                    <a:pt x="284757" y="218624"/>
                    <a:pt x="284757" y="199806"/>
                    <a:pt x="278484" y="187261"/>
                  </a:cubicBezTo>
                  <a:cubicBezTo>
                    <a:pt x="349052" y="19466"/>
                    <a:pt x="330234" y="61807"/>
                    <a:pt x="336507" y="49261"/>
                  </a:cubicBezTo>
                  <a:cubicBezTo>
                    <a:pt x="352188" y="32011"/>
                    <a:pt x="381984" y="39852"/>
                    <a:pt x="375711" y="71216"/>
                  </a:cubicBezTo>
                  <a:lnTo>
                    <a:pt x="375711" y="71216"/>
                  </a:ln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prstClr val="white"/>
                </a:solidFill>
                <a:effectLst/>
                <a:uLnTx/>
                <a:uFillTx/>
                <a:latin typeface="Raleway"/>
              </a:endParaRPr>
            </a:p>
          </p:txBody>
        </p:sp>
        <p:sp>
          <p:nvSpPr>
            <p:cNvPr id="17" name="Freeform: Shape 31">
              <a:extLst>
                <a:ext uri="{FF2B5EF4-FFF2-40B4-BE49-F238E27FC236}">
                  <a16:creationId xmlns:a16="http://schemas.microsoft.com/office/drawing/2014/main" id="{E022BBE9-6B69-6F48-3A04-284F3DF5F25B}"/>
                </a:ext>
              </a:extLst>
            </p:cNvPr>
            <p:cNvSpPr/>
            <p:nvPr/>
          </p:nvSpPr>
          <p:spPr>
            <a:xfrm>
              <a:off x="5177663" y="2730196"/>
              <a:ext cx="392044" cy="392044"/>
            </a:xfrm>
            <a:custGeom>
              <a:avLst/>
              <a:gdLst>
                <a:gd name="connsiteX0" fmla="*/ 377146 w 392043"/>
                <a:gd name="connsiteY0" fmla="*/ 218760 h 392043"/>
                <a:gd name="connsiteX1" fmla="*/ 364601 w 392043"/>
                <a:gd name="connsiteY1" fmla="*/ 228169 h 392043"/>
                <a:gd name="connsiteX2" fmla="*/ 201510 w 392043"/>
                <a:gd name="connsiteY2" fmla="*/ 367737 h 392043"/>
                <a:gd name="connsiteX3" fmla="*/ 35284 w 392043"/>
                <a:gd name="connsiteY3" fmla="*/ 201510 h 392043"/>
                <a:gd name="connsiteX4" fmla="*/ 201510 w 392043"/>
                <a:gd name="connsiteY4" fmla="*/ 35284 h 392043"/>
                <a:gd name="connsiteX5" fmla="*/ 364601 w 392043"/>
                <a:gd name="connsiteY5" fmla="*/ 174851 h 392043"/>
                <a:gd name="connsiteX6" fmla="*/ 377146 w 392043"/>
                <a:gd name="connsiteY6" fmla="*/ 184261 h 392043"/>
                <a:gd name="connsiteX7" fmla="*/ 386555 w 392043"/>
                <a:gd name="connsiteY7" fmla="*/ 171715 h 392043"/>
                <a:gd name="connsiteX8" fmla="*/ 199942 w 392043"/>
                <a:gd name="connsiteY8" fmla="*/ 11761 h 392043"/>
                <a:gd name="connsiteX9" fmla="*/ 11761 w 392043"/>
                <a:gd name="connsiteY9" fmla="*/ 199942 h 392043"/>
                <a:gd name="connsiteX10" fmla="*/ 199942 w 392043"/>
                <a:gd name="connsiteY10" fmla="*/ 388123 h 392043"/>
                <a:gd name="connsiteX11" fmla="*/ 323828 w 392043"/>
                <a:gd name="connsiteY11" fmla="*/ 342646 h 392043"/>
                <a:gd name="connsiteX12" fmla="*/ 386555 w 392043"/>
                <a:gd name="connsiteY12" fmla="*/ 228169 h 392043"/>
                <a:gd name="connsiteX13" fmla="*/ 377146 w 392043"/>
                <a:gd name="connsiteY13" fmla="*/ 218760 h 392043"/>
                <a:gd name="connsiteX14" fmla="*/ 377146 w 392043"/>
                <a:gd name="connsiteY14" fmla="*/ 218760 h 39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2043" h="392043">
                  <a:moveTo>
                    <a:pt x="377146" y="218760"/>
                  </a:moveTo>
                  <a:cubicBezTo>
                    <a:pt x="370873" y="217192"/>
                    <a:pt x="364601" y="221897"/>
                    <a:pt x="364601" y="228169"/>
                  </a:cubicBezTo>
                  <a:cubicBezTo>
                    <a:pt x="352055" y="308146"/>
                    <a:pt x="281487" y="367737"/>
                    <a:pt x="201510" y="367737"/>
                  </a:cubicBezTo>
                  <a:cubicBezTo>
                    <a:pt x="110556" y="367737"/>
                    <a:pt x="35284" y="294033"/>
                    <a:pt x="35284" y="201510"/>
                  </a:cubicBezTo>
                  <a:cubicBezTo>
                    <a:pt x="35284" y="110556"/>
                    <a:pt x="108988" y="35284"/>
                    <a:pt x="201510" y="35284"/>
                  </a:cubicBezTo>
                  <a:cubicBezTo>
                    <a:pt x="283056" y="35284"/>
                    <a:pt x="352055" y="94874"/>
                    <a:pt x="364601" y="174851"/>
                  </a:cubicBezTo>
                  <a:cubicBezTo>
                    <a:pt x="366169" y="181124"/>
                    <a:pt x="370873" y="185829"/>
                    <a:pt x="377146" y="184261"/>
                  </a:cubicBezTo>
                  <a:cubicBezTo>
                    <a:pt x="383419" y="182692"/>
                    <a:pt x="388123" y="177988"/>
                    <a:pt x="386555" y="171715"/>
                  </a:cubicBezTo>
                  <a:cubicBezTo>
                    <a:pt x="372442" y="80761"/>
                    <a:pt x="294033" y="11761"/>
                    <a:pt x="199942" y="11761"/>
                  </a:cubicBezTo>
                  <a:cubicBezTo>
                    <a:pt x="96443" y="11761"/>
                    <a:pt x="11761" y="96443"/>
                    <a:pt x="11761" y="199942"/>
                  </a:cubicBezTo>
                  <a:cubicBezTo>
                    <a:pt x="11761" y="303442"/>
                    <a:pt x="96443" y="388123"/>
                    <a:pt x="199942" y="388123"/>
                  </a:cubicBezTo>
                  <a:cubicBezTo>
                    <a:pt x="245419" y="388123"/>
                    <a:pt x="289328" y="372442"/>
                    <a:pt x="323828" y="342646"/>
                  </a:cubicBezTo>
                  <a:cubicBezTo>
                    <a:pt x="358328" y="312851"/>
                    <a:pt x="380282" y="272078"/>
                    <a:pt x="386555" y="228169"/>
                  </a:cubicBezTo>
                  <a:cubicBezTo>
                    <a:pt x="388123" y="225033"/>
                    <a:pt x="383419" y="218760"/>
                    <a:pt x="377146" y="218760"/>
                  </a:cubicBezTo>
                  <a:lnTo>
                    <a:pt x="377146" y="218760"/>
                  </a:ln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prstClr val="white"/>
                </a:solidFill>
                <a:effectLst/>
                <a:uLnTx/>
                <a:uFillTx/>
                <a:latin typeface="Raleway"/>
              </a:endParaRPr>
            </a:p>
          </p:txBody>
        </p:sp>
      </p:grpSp>
      <p:sp>
        <p:nvSpPr>
          <p:cNvPr id="9" name="Rectangle 8">
            <a:extLst>
              <a:ext uri="{FF2B5EF4-FFF2-40B4-BE49-F238E27FC236}">
                <a16:creationId xmlns:a16="http://schemas.microsoft.com/office/drawing/2014/main" id="{E27A8535-0A69-5041-9503-A77EA59DE0EC}"/>
              </a:ext>
            </a:extLst>
          </p:cNvPr>
          <p:cNvSpPr/>
          <p:nvPr/>
        </p:nvSpPr>
        <p:spPr>
          <a:xfrm>
            <a:off x="322674" y="1862710"/>
            <a:ext cx="5771606" cy="923330"/>
          </a:xfrm>
          <a:prstGeom prst="rect">
            <a:avLst/>
          </a:prstGeom>
        </p:spPr>
        <p:txBody>
          <a:bodyPr wrap="square">
            <a:spAutoFit/>
          </a:bodyPr>
          <a:lstStyle/>
          <a:p>
            <a:pPr algn="ctr" defTabSz="457200"/>
            <a:r>
              <a:rPr lang="en-US" b="1" dirty="0">
                <a:solidFill>
                  <a:srgbClr val="FF5004"/>
                </a:solidFill>
                <a:latin typeface="Raleway"/>
              </a:rPr>
              <a:t>Professional chefs have the unique skills and passion that are critical to </a:t>
            </a:r>
          </a:p>
          <a:p>
            <a:pPr algn="ctr" defTabSz="457200"/>
            <a:r>
              <a:rPr lang="en-US" b="1" dirty="0">
                <a:solidFill>
                  <a:srgbClr val="FF5004"/>
                </a:solidFill>
                <a:latin typeface="Raleway"/>
              </a:rPr>
              <a:t>the Food Rescue model </a:t>
            </a:r>
          </a:p>
        </p:txBody>
      </p:sp>
      <p:sp>
        <p:nvSpPr>
          <p:cNvPr id="23" name="Rectangle 22">
            <a:extLst>
              <a:ext uri="{FF2B5EF4-FFF2-40B4-BE49-F238E27FC236}">
                <a16:creationId xmlns:a16="http://schemas.microsoft.com/office/drawing/2014/main" id="{238DB1D0-2009-0962-1017-C64513C7D952}"/>
              </a:ext>
            </a:extLst>
          </p:cNvPr>
          <p:cNvSpPr/>
          <p:nvPr/>
        </p:nvSpPr>
        <p:spPr>
          <a:xfrm>
            <a:off x="322673" y="4057557"/>
            <a:ext cx="5620407" cy="1526444"/>
          </a:xfrm>
          <a:prstGeom prst="rect">
            <a:avLst/>
          </a:prstGeom>
        </p:spPr>
        <p:txBody>
          <a:bodyPr wrap="square">
            <a:spAutoFit/>
          </a:bodyPr>
          <a:lstStyle/>
          <a:p>
            <a:pPr algn="ctr" defTabSz="457200">
              <a:lnSpc>
                <a:spcPct val="150000"/>
              </a:lnSpc>
            </a:pPr>
            <a:r>
              <a:rPr lang="en-US" sz="1600" dirty="0">
                <a:solidFill>
                  <a:prstClr val="white"/>
                </a:solidFill>
                <a:latin typeface="Raleway"/>
              </a:rPr>
              <a:t>Every day we take in a wildly diverse array of prepared foods and raw ingredients. We have both the ability, and the drive, to re-envision those ingredients into hearty, culturally appropriate meals</a:t>
            </a:r>
          </a:p>
        </p:txBody>
      </p:sp>
    </p:spTree>
    <p:extLst>
      <p:ext uri="{BB962C8B-B14F-4D97-AF65-F5344CB8AC3E}">
        <p14:creationId xmlns:p14="http://schemas.microsoft.com/office/powerpoint/2010/main" val="30777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1" descr="A person cutting onions in a kitchen&#10;&#10;Description automatically generated with medium confidence">
            <a:extLst>
              <a:ext uri="{FF2B5EF4-FFF2-40B4-BE49-F238E27FC236}">
                <a16:creationId xmlns:a16="http://schemas.microsoft.com/office/drawing/2014/main" id="{3A62AE6C-5D7A-3C68-F3B9-647B676C5F3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29912" y="441524"/>
            <a:ext cx="5366088" cy="5801960"/>
          </a:xfrm>
          <a:prstGeom prst="rect">
            <a:avLst/>
          </a:prstGeom>
        </p:spPr>
      </p:pic>
      <p:sp>
        <p:nvSpPr>
          <p:cNvPr id="8" name="Rectangle 7">
            <a:extLst>
              <a:ext uri="{FF2B5EF4-FFF2-40B4-BE49-F238E27FC236}">
                <a16:creationId xmlns:a16="http://schemas.microsoft.com/office/drawing/2014/main" id="{6C91643B-9DEE-8C18-8B98-9203581F657D}"/>
              </a:ext>
            </a:extLst>
          </p:cNvPr>
          <p:cNvSpPr/>
          <p:nvPr/>
        </p:nvSpPr>
        <p:spPr>
          <a:xfrm>
            <a:off x="6095998" y="441524"/>
            <a:ext cx="5621267" cy="580196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ircle: Hollow 9">
            <a:extLst>
              <a:ext uri="{FF2B5EF4-FFF2-40B4-BE49-F238E27FC236}">
                <a16:creationId xmlns:a16="http://schemas.microsoft.com/office/drawing/2014/main" id="{50636E93-D865-B4EC-58FB-517C2C024687}"/>
              </a:ext>
            </a:extLst>
          </p:cNvPr>
          <p:cNvSpPr/>
          <p:nvPr/>
        </p:nvSpPr>
        <p:spPr>
          <a:xfrm>
            <a:off x="11406291" y="582859"/>
            <a:ext cx="248010" cy="258115"/>
          </a:xfrm>
          <a:prstGeom prst="donut">
            <a:avLst>
              <a:gd name="adj" fmla="val 188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9" name="Circle: Hollow 9">
            <a:extLst>
              <a:ext uri="{FF2B5EF4-FFF2-40B4-BE49-F238E27FC236}">
                <a16:creationId xmlns:a16="http://schemas.microsoft.com/office/drawing/2014/main" id="{0C10C2C0-8756-26FB-1D10-EBCDE8008675}"/>
              </a:ext>
            </a:extLst>
          </p:cNvPr>
          <p:cNvSpPr/>
          <p:nvPr/>
        </p:nvSpPr>
        <p:spPr>
          <a:xfrm>
            <a:off x="11400279" y="5905500"/>
            <a:ext cx="248010" cy="258115"/>
          </a:xfrm>
          <a:prstGeom prst="donut">
            <a:avLst>
              <a:gd name="adj" fmla="val 188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11" name="TextBox 10">
            <a:extLst>
              <a:ext uri="{FF2B5EF4-FFF2-40B4-BE49-F238E27FC236}">
                <a16:creationId xmlns:a16="http://schemas.microsoft.com/office/drawing/2014/main" id="{BEB2E0F6-7275-9184-AFC7-EBA467CC813E}"/>
              </a:ext>
            </a:extLst>
          </p:cNvPr>
          <p:cNvSpPr txBox="1"/>
          <p:nvPr/>
        </p:nvSpPr>
        <p:spPr>
          <a:xfrm>
            <a:off x="6957399" y="688464"/>
            <a:ext cx="3898469" cy="1200329"/>
          </a:xfrm>
          <a:prstGeom prst="rect">
            <a:avLst/>
          </a:prstGeom>
          <a:noFill/>
        </p:spPr>
        <p:txBody>
          <a:bodyPr wrap="square" rtlCol="0">
            <a:spAutoFit/>
          </a:bodyPr>
          <a:lstStyle/>
          <a:p>
            <a:pPr algn="ctr" defTabSz="457200"/>
            <a:r>
              <a:rPr lang="en-US" sz="3600" dirty="0">
                <a:solidFill>
                  <a:srgbClr val="FF5004"/>
                </a:solidFill>
                <a:latin typeface="Raleway ExtraBold"/>
              </a:rPr>
              <a:t>What is our process?</a:t>
            </a:r>
          </a:p>
        </p:txBody>
      </p:sp>
      <p:sp>
        <p:nvSpPr>
          <p:cNvPr id="13" name="Rectangle 12">
            <a:extLst>
              <a:ext uri="{FF2B5EF4-FFF2-40B4-BE49-F238E27FC236}">
                <a16:creationId xmlns:a16="http://schemas.microsoft.com/office/drawing/2014/main" id="{846BD4B2-B478-2C15-FB4A-4F2E11B3E07C}"/>
              </a:ext>
            </a:extLst>
          </p:cNvPr>
          <p:cNvSpPr/>
          <p:nvPr/>
        </p:nvSpPr>
        <p:spPr>
          <a:xfrm>
            <a:off x="6254530" y="2135733"/>
            <a:ext cx="5304206" cy="2265107"/>
          </a:xfrm>
          <a:prstGeom prst="rect">
            <a:avLst/>
          </a:prstGeom>
        </p:spPr>
        <p:txBody>
          <a:bodyPr wrap="square">
            <a:spAutoFit/>
          </a:bodyPr>
          <a:lstStyle/>
          <a:p>
            <a:pPr algn="ctr" defTabSz="457200">
              <a:lnSpc>
                <a:spcPct val="150000"/>
              </a:lnSpc>
            </a:pPr>
            <a:r>
              <a:rPr lang="en-US" sz="1600" dirty="0">
                <a:solidFill>
                  <a:prstClr val="white"/>
                </a:solidFill>
                <a:latin typeface="Raleway"/>
              </a:rPr>
              <a:t>Just like an episode of </a:t>
            </a:r>
            <a:r>
              <a:rPr lang="en-US" sz="1600" i="1" dirty="0">
                <a:solidFill>
                  <a:prstClr val="white"/>
                </a:solidFill>
                <a:latin typeface="Raleway"/>
              </a:rPr>
              <a:t>Chopped</a:t>
            </a:r>
            <a:r>
              <a:rPr lang="en-US" sz="1600" dirty="0">
                <a:solidFill>
                  <a:prstClr val="white"/>
                </a:solidFill>
                <a:latin typeface="Raleway"/>
              </a:rPr>
              <a:t>, our chefs are challenged every day to make something great out of whatever is on hand.  Every morning, we assess the prepared foods and raw ingredients that have come in the day before and go to work sketching out the menus for the day. </a:t>
            </a:r>
          </a:p>
        </p:txBody>
      </p:sp>
      <p:sp>
        <p:nvSpPr>
          <p:cNvPr id="15" name="Rectangle 14">
            <a:extLst>
              <a:ext uri="{FF2B5EF4-FFF2-40B4-BE49-F238E27FC236}">
                <a16:creationId xmlns:a16="http://schemas.microsoft.com/office/drawing/2014/main" id="{9A1D474E-AE38-1152-A5CA-5951C9055DB8}"/>
              </a:ext>
            </a:extLst>
          </p:cNvPr>
          <p:cNvSpPr/>
          <p:nvPr/>
        </p:nvSpPr>
        <p:spPr>
          <a:xfrm>
            <a:off x="7104594" y="5137496"/>
            <a:ext cx="3604074" cy="369332"/>
          </a:xfrm>
          <a:prstGeom prst="rect">
            <a:avLst/>
          </a:prstGeom>
        </p:spPr>
        <p:txBody>
          <a:bodyPr wrap="square">
            <a:spAutoFit/>
          </a:bodyPr>
          <a:lstStyle/>
          <a:p>
            <a:pPr algn="ctr" defTabSz="457200"/>
            <a:r>
              <a:rPr lang="en-US" b="1" dirty="0">
                <a:solidFill>
                  <a:schemeClr val="bg1"/>
                </a:solidFill>
                <a:latin typeface="Raleway"/>
              </a:rPr>
              <a:t>Our goal is to waste nothing. </a:t>
            </a:r>
          </a:p>
        </p:txBody>
      </p:sp>
    </p:spTree>
    <p:extLst>
      <p:ext uri="{BB962C8B-B14F-4D97-AF65-F5344CB8AC3E}">
        <p14:creationId xmlns:p14="http://schemas.microsoft.com/office/powerpoint/2010/main" val="64835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16" presetClass="entr" presetSubtype="37"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500"/>
                                        <p:tgtEl>
                                          <p:spTgt spid="11"/>
                                        </p:tgtEl>
                                      </p:cBhvr>
                                    </p:animEffect>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strVal val="#ppt_x"/>
                                          </p:val>
                                        </p:tav>
                                        <p:tav tm="100000">
                                          <p:val>
                                            <p:strVal val="#ppt_x"/>
                                          </p:val>
                                        </p:tav>
                                      </p:tavLst>
                                    </p:anim>
                                    <p:anim calcmode="lin" valueType="num">
                                      <p:cBhvr>
                                        <p:cTn id="25" dur="5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3A49860D-685F-33F6-E0E1-EB1DFFB9F54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20" name="Rectangle 19">
            <a:extLst>
              <a:ext uri="{FF2B5EF4-FFF2-40B4-BE49-F238E27FC236}">
                <a16:creationId xmlns:a16="http://schemas.microsoft.com/office/drawing/2014/main" id="{E2E65FBC-982E-4B7B-BAD6-E56137A6244B}"/>
              </a:ext>
            </a:extLst>
          </p:cNvPr>
          <p:cNvSpPr/>
          <p:nvPr/>
        </p:nvSpPr>
        <p:spPr>
          <a:xfrm>
            <a:off x="0" y="314707"/>
            <a:ext cx="12192000" cy="6858000"/>
          </a:xfrm>
          <a:prstGeom prst="rect">
            <a:avLst/>
          </a:prstGeom>
          <a:solidFill>
            <a:srgbClr val="01224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351" dirty="0">
              <a:solidFill>
                <a:srgbClr val="FF914E"/>
              </a:solidFill>
              <a:latin typeface="Raleway"/>
            </a:endParaRPr>
          </a:p>
        </p:txBody>
      </p:sp>
      <p:sp>
        <p:nvSpPr>
          <p:cNvPr id="10" name="TextBox 9">
            <a:extLst>
              <a:ext uri="{FF2B5EF4-FFF2-40B4-BE49-F238E27FC236}">
                <a16:creationId xmlns:a16="http://schemas.microsoft.com/office/drawing/2014/main" id="{30D0FE8D-1DF7-4C71-BDB5-EE7A7796B6F9}"/>
              </a:ext>
            </a:extLst>
          </p:cNvPr>
          <p:cNvSpPr txBox="1"/>
          <p:nvPr/>
        </p:nvSpPr>
        <p:spPr>
          <a:xfrm>
            <a:off x="799835" y="3505299"/>
            <a:ext cx="10592331" cy="584775"/>
          </a:xfrm>
          <a:prstGeom prst="rect">
            <a:avLst/>
          </a:prstGeom>
          <a:noFill/>
        </p:spPr>
        <p:txBody>
          <a:bodyPr wrap="square" rtlCol="0">
            <a:spAutoFit/>
          </a:bodyPr>
          <a:lstStyle/>
          <a:p>
            <a:pPr algn="ctr" defTabSz="609585"/>
            <a:r>
              <a:rPr lang="en-US" sz="3200" b="1" dirty="0">
                <a:solidFill>
                  <a:prstClr val="white"/>
                </a:solidFill>
                <a:latin typeface="Raleway"/>
              </a:rPr>
              <a:t>In our new 8,000 square foot kitchen we are able to:</a:t>
            </a:r>
            <a:endParaRPr lang="en-US" sz="3200" b="1" dirty="0">
              <a:solidFill>
                <a:prstClr val="white"/>
              </a:solidFill>
              <a:latin typeface="Raleway ExtraBold"/>
            </a:endParaRPr>
          </a:p>
        </p:txBody>
      </p:sp>
      <p:pic>
        <p:nvPicPr>
          <p:cNvPr id="15" name="Picture 14">
            <a:extLst>
              <a:ext uri="{FF2B5EF4-FFF2-40B4-BE49-F238E27FC236}">
                <a16:creationId xmlns:a16="http://schemas.microsoft.com/office/drawing/2014/main" id="{EEEC1241-633C-1E25-61CD-C02DF62776D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36274" y="2090270"/>
            <a:ext cx="2319453" cy="1262433"/>
          </a:xfrm>
          <a:prstGeom prst="rect">
            <a:avLst/>
          </a:prstGeom>
        </p:spPr>
      </p:pic>
    </p:spTree>
    <p:extLst>
      <p:ext uri="{BB962C8B-B14F-4D97-AF65-F5344CB8AC3E}">
        <p14:creationId xmlns:p14="http://schemas.microsoft.com/office/powerpoint/2010/main" val="264262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Charity">
      <a:dk1>
        <a:sysClr val="windowText" lastClr="000000"/>
      </a:dk1>
      <a:lt1>
        <a:sysClr val="window" lastClr="FFFFFF"/>
      </a:lt1>
      <a:dk2>
        <a:srgbClr val="505046"/>
      </a:dk2>
      <a:lt2>
        <a:srgbClr val="EEECE1"/>
      </a:lt2>
      <a:accent1>
        <a:srgbClr val="BF0413"/>
      </a:accent1>
      <a:accent2>
        <a:srgbClr val="73030D"/>
      </a:accent2>
      <a:accent3>
        <a:srgbClr val="8C041D"/>
      </a:accent3>
      <a:accent4>
        <a:srgbClr val="BF0B2C"/>
      </a:accent4>
      <a:accent5>
        <a:srgbClr val="D96277"/>
      </a:accent5>
      <a:accent6>
        <a:srgbClr val="B22600"/>
      </a:accent6>
      <a:hlink>
        <a:srgbClr val="CC9900"/>
      </a:hlink>
      <a:folHlink>
        <a:srgbClr val="666699"/>
      </a:folHlink>
    </a:clrScheme>
    <a:fontScheme name="Charity">
      <a:majorFont>
        <a:latin typeface="Raleway ExtraBold"/>
        <a:ea typeface=""/>
        <a:cs typeface=""/>
      </a:majorFont>
      <a:minorFont>
        <a:latin typeface="Raleway"/>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322</TotalTime>
  <Words>645</Words>
  <Application>Microsoft Macintosh PowerPoint</Application>
  <PresentationFormat>Widescreen</PresentationFormat>
  <Paragraphs>74</Paragraphs>
  <Slides>15</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Aptos</vt:lpstr>
      <vt:lpstr>Aptos Display</vt:lpstr>
      <vt:lpstr>Arial</vt:lpstr>
      <vt:lpstr>Raleway</vt:lpstr>
      <vt:lpstr>Raleway ExtraBold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Dobbs</dc:creator>
  <cp:lastModifiedBy>Rhona Kamar</cp:lastModifiedBy>
  <cp:revision>3</cp:revision>
  <dcterms:created xsi:type="dcterms:W3CDTF">2024-03-04T16:25:16Z</dcterms:created>
  <dcterms:modified xsi:type="dcterms:W3CDTF">2024-03-21T09:42:09Z</dcterms:modified>
</cp:coreProperties>
</file>